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7.xml" ContentType="application/vnd.openxmlformats-officedocument.drawingml.chart+xml"/>
  <Override PartName="/ppt/notesSlides/notesSlide5.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theme/themeOverride1.xml" ContentType="application/vnd.openxmlformats-officedocument.themeOverr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34.xml" ContentType="application/vnd.openxmlformats-officedocument.drawingml.chart+xml"/>
  <Override PartName="/ppt/theme/themeOverride2.xml" ContentType="application/vnd.openxmlformats-officedocument.themeOverride+xml"/>
  <Override PartName="/ppt/charts/chart3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3.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8"/>
  </p:notesMasterIdLst>
  <p:sldIdLst>
    <p:sldId id="257" r:id="rId2"/>
    <p:sldId id="258" r:id="rId3"/>
    <p:sldId id="319" r:id="rId4"/>
    <p:sldId id="262" r:id="rId5"/>
    <p:sldId id="264" r:id="rId6"/>
    <p:sldId id="346" r:id="rId7"/>
    <p:sldId id="363" r:id="rId8"/>
    <p:sldId id="272" r:id="rId9"/>
    <p:sldId id="274" r:id="rId10"/>
    <p:sldId id="374" r:id="rId11"/>
    <p:sldId id="379" r:id="rId12"/>
    <p:sldId id="337" r:id="rId13"/>
    <p:sldId id="365" r:id="rId14"/>
    <p:sldId id="279" r:id="rId15"/>
    <p:sldId id="366" r:id="rId16"/>
    <p:sldId id="378" r:id="rId17"/>
    <p:sldId id="287" r:id="rId18"/>
    <p:sldId id="369" r:id="rId19"/>
    <p:sldId id="370" r:id="rId20"/>
    <p:sldId id="372" r:id="rId21"/>
    <p:sldId id="373" r:id="rId22"/>
    <p:sldId id="392" r:id="rId23"/>
    <p:sldId id="393" r:id="rId24"/>
    <p:sldId id="296" r:id="rId25"/>
    <p:sldId id="301" r:id="rId26"/>
    <p:sldId id="382" r:id="rId27"/>
    <p:sldId id="349" r:id="rId28"/>
    <p:sldId id="380" r:id="rId29"/>
    <p:sldId id="381" r:id="rId30"/>
    <p:sldId id="351" r:id="rId31"/>
    <p:sldId id="383" r:id="rId32"/>
    <p:sldId id="387" r:id="rId33"/>
    <p:sldId id="388" r:id="rId34"/>
    <p:sldId id="389" r:id="rId35"/>
    <p:sldId id="394" r:id="rId36"/>
    <p:sldId id="391" r:id="rId37"/>
    <p:sldId id="390" r:id="rId38"/>
    <p:sldId id="310" r:id="rId39"/>
    <p:sldId id="384" r:id="rId40"/>
    <p:sldId id="385" r:id="rId41"/>
    <p:sldId id="377" r:id="rId42"/>
    <p:sldId id="386" r:id="rId43"/>
    <p:sldId id="396" r:id="rId44"/>
    <p:sldId id="397" r:id="rId45"/>
    <p:sldId id="316" r:id="rId46"/>
    <p:sldId id="317" r:id="rId4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Angelica Perez Avendaño" initials="MAPA" lastIdx="3" clrIdx="0"/>
  <p:cmAuthor id="1" name="Ana Milena Gómez Guzmán " initials="AMGG" lastIdx="16" clrIdx="1"/>
  <p:cmAuthor id="2" name="Ana Milena Gomez Guzman " initials="AMGG" lastIdx="12" clrIdx="2"/>
  <p:cmAuthor id="3" name="Ana Milena Gómez " initials="AMG" lastIdx="2" clrIdx="3"/>
  <p:cmAuthor id="4" name="Rafael Franco" initials="RF" lastIdx="5" clrIdx="4">
    <p:extLst>
      <p:ext uri="{19B8F6BF-5375-455C-9EA6-DF929625EA0E}">
        <p15:presenceInfo xmlns:p15="http://schemas.microsoft.com/office/powerpoint/2012/main" userId="dd15556d0ad73cdd" providerId="Windows Live"/>
      </p:ext>
    </p:extLst>
  </p:cmAuthor>
  <p:cmAuthor id="5" name="Miguel Hoyos" initials="MH" lastIdx="6" clrIdx="5">
    <p:extLst>
      <p:ext uri="{19B8F6BF-5375-455C-9EA6-DF929625EA0E}">
        <p15:presenceInfo xmlns:p15="http://schemas.microsoft.com/office/powerpoint/2012/main" userId="b0a438da06bcd01c" providerId="Windows Live"/>
      </p:ext>
    </p:extLst>
  </p:cmAuthor>
  <p:cmAuthor id="6" name="Miguel Dario Hoyos Ruiz" initials="MDHR" lastIdx="4" clrIdx="6">
    <p:extLst>
      <p:ext uri="{19B8F6BF-5375-455C-9EA6-DF929625EA0E}">
        <p15:presenceInfo xmlns:p15="http://schemas.microsoft.com/office/powerpoint/2012/main" userId="S-1-5-21-3476998543-3377572933-2524778977-1038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4384" autoAdjust="0"/>
  </p:normalViewPr>
  <p:slideViewPr>
    <p:cSldViewPr snapToGrid="0">
      <p:cViewPr varScale="1">
        <p:scale>
          <a:sx n="70" d="100"/>
          <a:sy n="70"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d.hoyos729\Dropbox\PEMS\2016\Empresas\Javeriana\Direcciones_2015.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Dropbox\PEMS\2016\Empresas\Javeriana\Indicadores_Huellas%202015.xls"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er\Dropbox\PEMS\2016\Empresas\Javeriana\Segundo%20Diagn&#243;stico_2015\Indicadores_Huellas%202015.xls" TargetMode="External"/><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Dropbox\PEMS\2016\Empresas\Javeriana\Segundo%20Diagn&#243;stico_2015\Indicadores_Huellas%202015.xls" TargetMode="External"/><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2" Type="http://schemas.openxmlformats.org/officeDocument/2006/relationships/oleObject" Target="file:///D:\Mis%20documentos\PEMS\ISA\Base%20de%20C&#225;lculos.xlsx" TargetMode="External"/><Relationship Id="rId1" Type="http://schemas.openxmlformats.org/officeDocument/2006/relationships/themeOverride" Target="../theme/themeOverride1.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user\Dropbox\PEMS\2016\Empresas\Javeriana\Segundo%20Diagn&#243;stico_2015\Indicadores_Huellas%202015.xls" TargetMode="External"/><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user\Dropbox\PEMS\2016\Empresas\Javeriana\Indicadores_Huellas%202015.xls" TargetMode="External"/><Relationship Id="rId2" Type="http://schemas.microsoft.com/office/2011/relationships/chartColorStyle" Target="colors21.xml"/><Relationship Id="rId1" Type="http://schemas.microsoft.com/office/2011/relationships/chartStyle" Target="style21.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user\Dropbox\PEMS\2016\Empresas\Javeriana\Primer%20Diagn&#243;stico_2013\Indicadores_Huellas%202013.xls" TargetMode="External"/><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user\Dropbox\PEMS\2016\Empresas\Javeriana\Indicadores_Huellas%202015.xls" TargetMode="External"/><Relationship Id="rId2" Type="http://schemas.microsoft.com/office/2011/relationships/chartColorStyle" Target="colors23.xml"/><Relationship Id="rId1" Type="http://schemas.microsoft.com/office/2011/relationships/chartStyle" Target="style23.xml"/></Relationships>
</file>

<file path=ppt/charts/_rels/chart29.xml.rels><?xml version="1.0" encoding="UTF-8" standalone="yes"?>
<Relationships xmlns="http://schemas.openxmlformats.org/package/2006/relationships"><Relationship Id="rId1" Type="http://schemas.openxmlformats.org/officeDocument/2006/relationships/oleObject" Target="file:///C:\Users\user\Dropbox\PEMS\2016\Empresas\Javeriana\Primer%20Diagn&#243;stico_2013\Indicadores_Huellas%202013.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C:\Users\user\Dropbox\PEMS\2016\Referencias\Resultados%20per%20Capita%20PEMS_17_05_16.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user\Dropbox\PEMS\2016\Referencias\Resultados%20per%20Capita%20PEMS_17_05_16.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Users\user\Dropbox\PEMS\2016\Referencias\Resultados%20per%20Capita%20PEMS_17_05_16.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user\Dropbox\PEMS\2016\Referencias\Resultados%20per%20Capita%20PEMS_17_05_16.xlsx" TargetMode="External"/></Relationships>
</file>

<file path=ppt/charts/_rels/chart34.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2.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Hoja_de_c_lculo_de_Microsoft_Excel4.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ell\Documents\Encuesta%20Movilidad%202015%20Javeriana.xl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ropbox\PEMS\2016\Empresas\Javeriana\Indicadores_Huellas%202015.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Dropbox\PEMS\2016\Empresas\Javeriana\Segundo%20Diagn&#243;stico_2015\Indicadores_Huellas%202015.xls"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11D-4C6E-A4BF-E55BFF1B0B6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11D-4C6E-A4BF-E55BFF1B0B6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Preguntas'!$A$5:$A$6</c:f>
              <c:strCache>
                <c:ptCount val="2"/>
                <c:pt idx="0">
                  <c:v>Femenino</c:v>
                </c:pt>
                <c:pt idx="1">
                  <c:v>Masculino</c:v>
                </c:pt>
              </c:strCache>
            </c:strRef>
          </c:cat>
          <c:val>
            <c:numRef>
              <c:f>'Resumen Preguntas'!$C$5:$C$6</c:f>
              <c:numCache>
                <c:formatCode>0.00%</c:formatCode>
                <c:ptCount val="2"/>
                <c:pt idx="0">
                  <c:v>0.5150436751860239</c:v>
                </c:pt>
                <c:pt idx="1">
                  <c:v>0.48495632481397605</c:v>
                </c:pt>
              </c:numCache>
            </c:numRef>
          </c:val>
          <c:extLst>
            <c:ext xmlns:c16="http://schemas.microsoft.com/office/drawing/2014/chart" uri="{C3380CC4-5D6E-409C-BE32-E72D297353CC}">
              <c16:uniqueId val="{00000004-811D-4C6E-A4BF-E55BFF1B0B6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Modo_distancia!$J$2:$J$6</c:f>
              <c:strCache>
                <c:ptCount val="5"/>
                <c:pt idx="0">
                  <c:v>0-2 km</c:v>
                </c:pt>
                <c:pt idx="1">
                  <c:v>2-5 km</c:v>
                </c:pt>
                <c:pt idx="2">
                  <c:v>5-9 km</c:v>
                </c:pt>
                <c:pt idx="3">
                  <c:v>9-15 km</c:v>
                </c:pt>
                <c:pt idx="4">
                  <c:v>15-20 km</c:v>
                </c:pt>
              </c:strCache>
            </c:strRef>
          </c:cat>
          <c:val>
            <c:numRef>
              <c:f>Modo_distancia!$L$2:$L$6</c:f>
              <c:numCache>
                <c:formatCode>0%</c:formatCode>
                <c:ptCount val="5"/>
                <c:pt idx="0">
                  <c:v>0.12078346028291621</c:v>
                </c:pt>
                <c:pt idx="1">
                  <c:v>0.1385564018861081</c:v>
                </c:pt>
                <c:pt idx="2">
                  <c:v>0.32571635836053681</c:v>
                </c:pt>
                <c:pt idx="3">
                  <c:v>0.3982589771490751</c:v>
                </c:pt>
                <c:pt idx="4">
                  <c:v>1.6684802321363802E-2</c:v>
                </c:pt>
              </c:numCache>
            </c:numRef>
          </c:val>
          <c:extLst>
            <c:ext xmlns:c16="http://schemas.microsoft.com/office/drawing/2014/chart" uri="{C3380CC4-5D6E-409C-BE32-E72D297353CC}">
              <c16:uniqueId val="{00000000-AE80-44CD-AE04-012872874EA1}"/>
            </c:ext>
          </c:extLst>
        </c:ser>
        <c:dLbls>
          <c:showLegendKey val="0"/>
          <c:showVal val="0"/>
          <c:showCatName val="0"/>
          <c:showSerName val="0"/>
          <c:showPercent val="0"/>
          <c:showBubbleSize val="0"/>
        </c:dLbls>
        <c:gapWidth val="219"/>
        <c:overlap val="-27"/>
        <c:axId val="178436880"/>
        <c:axId val="178437440"/>
      </c:barChart>
      <c:lineChart>
        <c:grouping val="standard"/>
        <c:varyColors val="0"/>
        <c:ser>
          <c:idx val="1"/>
          <c:order val="1"/>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Modo_distancia!$M$2:$M$6</c:f>
              <c:numCache>
                <c:formatCode>0%</c:formatCode>
                <c:ptCount val="5"/>
                <c:pt idx="0">
                  <c:v>0.12078346028291621</c:v>
                </c:pt>
                <c:pt idx="1">
                  <c:v>0.25933986216902433</c:v>
                </c:pt>
                <c:pt idx="2">
                  <c:v>0.58505622052956108</c:v>
                </c:pt>
                <c:pt idx="3">
                  <c:v>0.98331519767863618</c:v>
                </c:pt>
                <c:pt idx="4">
                  <c:v>1</c:v>
                </c:pt>
              </c:numCache>
            </c:numRef>
          </c:val>
          <c:smooth val="0"/>
          <c:extLst>
            <c:ext xmlns:c16="http://schemas.microsoft.com/office/drawing/2014/chart" uri="{C3380CC4-5D6E-409C-BE32-E72D297353CC}">
              <c16:uniqueId val="{00000001-AE80-44CD-AE04-012872874EA1}"/>
            </c:ext>
          </c:extLst>
        </c:ser>
        <c:dLbls>
          <c:showLegendKey val="0"/>
          <c:showVal val="0"/>
          <c:showCatName val="0"/>
          <c:showSerName val="0"/>
          <c:showPercent val="0"/>
          <c:showBubbleSize val="0"/>
        </c:dLbls>
        <c:marker val="1"/>
        <c:smooth val="0"/>
        <c:axId val="179716320"/>
        <c:axId val="179715760"/>
      </c:lineChart>
      <c:catAx>
        <c:axId val="17843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178437440"/>
        <c:crosses val="autoZero"/>
        <c:auto val="1"/>
        <c:lblAlgn val="ctr"/>
        <c:lblOffset val="100"/>
        <c:noMultiLvlLbl val="0"/>
      </c:catAx>
      <c:valAx>
        <c:axId val="178437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Frecuencia del rango de distancia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8436880"/>
        <c:crosses val="autoZero"/>
        <c:crossBetween val="between"/>
      </c:valAx>
      <c:valAx>
        <c:axId val="1797157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Frecuencia acumulada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9716320"/>
        <c:crosses val="max"/>
        <c:crossBetween val="between"/>
      </c:valAx>
      <c:catAx>
        <c:axId val="179716320"/>
        <c:scaling>
          <c:orientation val="minMax"/>
        </c:scaling>
        <c:delete val="1"/>
        <c:axPos val="b"/>
        <c:majorTickMark val="out"/>
        <c:minorTickMark val="none"/>
        <c:tickLblPos val="nextTo"/>
        <c:crossAx val="17971576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Tiempo de Viaje hacia</a:t>
            </a:r>
            <a:r>
              <a:rPr lang="en-US" sz="1600" baseline="0"/>
              <a:t> y desde la Universidad</a:t>
            </a:r>
            <a:endParaRPr lang="en-US" sz="1600"/>
          </a:p>
        </c:rich>
      </c:tx>
      <c:overlay val="0"/>
      <c:spPr>
        <a:noFill/>
        <a:ln w="25400">
          <a:noFill/>
        </a:ln>
      </c:spPr>
    </c:title>
    <c:autoTitleDeleted val="0"/>
    <c:plotArea>
      <c:layout/>
      <c:barChart>
        <c:barDir val="col"/>
        <c:grouping val="clustered"/>
        <c:varyColors val="0"/>
        <c:ser>
          <c:idx val="1"/>
          <c:order val="0"/>
          <c:tx>
            <c:strRef>
              <c:f>'Resumen Preguntas'!$E$86</c:f>
              <c:strCache>
                <c:ptCount val="1"/>
                <c:pt idx="0">
                  <c:v>Hacia la Universidad</c:v>
                </c:pt>
              </c:strCache>
            </c:strRef>
          </c:tx>
          <c:spPr>
            <a:solidFill>
              <a:srgbClr val="ED7D31"/>
            </a:solidFill>
            <a:ln w="25400">
              <a:no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A1F4-45FC-8F9F-74EA017C44EB}"/>
                </c:ext>
              </c:extLst>
            </c:dLbl>
            <c:dLbl>
              <c:idx val="1"/>
              <c:delete val="1"/>
              <c:extLst>
                <c:ext xmlns:c15="http://schemas.microsoft.com/office/drawing/2012/chart" uri="{CE6537A1-D6FC-4f65-9D91-7224C49458BB}"/>
                <c:ext xmlns:c16="http://schemas.microsoft.com/office/drawing/2014/chart" uri="{C3380CC4-5D6E-409C-BE32-E72D297353CC}">
                  <c16:uniqueId val="{0000001F-A1F4-45FC-8F9F-74EA017C44EB}"/>
                </c:ext>
              </c:extLst>
            </c:dLbl>
            <c:dLbl>
              <c:idx val="2"/>
              <c:delete val="1"/>
              <c:extLst>
                <c:ext xmlns:c15="http://schemas.microsoft.com/office/drawing/2012/chart" uri="{CE6537A1-D6FC-4f65-9D91-7224C49458BB}"/>
                <c:ext xmlns:c16="http://schemas.microsoft.com/office/drawing/2014/chart" uri="{C3380CC4-5D6E-409C-BE32-E72D297353CC}">
                  <c16:uniqueId val="{00000023-A1F4-45FC-8F9F-74EA017C44EB}"/>
                </c:ext>
              </c:extLst>
            </c:dLbl>
            <c:dLbl>
              <c:idx val="3"/>
              <c:delete val="1"/>
              <c:extLst>
                <c:ext xmlns:c15="http://schemas.microsoft.com/office/drawing/2012/chart" uri="{CE6537A1-D6FC-4f65-9D91-7224C49458BB}"/>
                <c:ext xmlns:c16="http://schemas.microsoft.com/office/drawing/2014/chart" uri="{C3380CC4-5D6E-409C-BE32-E72D297353CC}">
                  <c16:uniqueId val="{00000025-A1F4-45FC-8F9F-74EA017C44EB}"/>
                </c:ext>
              </c:extLst>
            </c:dLbl>
            <c:dLbl>
              <c:idx val="4"/>
              <c:layout>
                <c:manualLayout>
                  <c:x val="-3.3926503184515136E-2"/>
                  <c:y val="2.42789440379896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A1F4-45FC-8F9F-74EA017C44EB}"/>
                </c:ext>
              </c:extLst>
            </c:dLbl>
            <c:dLbl>
              <c:idx val="5"/>
              <c:delete val="1"/>
              <c:extLst>
                <c:ext xmlns:c15="http://schemas.microsoft.com/office/drawing/2012/chart" uri="{CE6537A1-D6FC-4f65-9D91-7224C49458BB}"/>
                <c:ext xmlns:c16="http://schemas.microsoft.com/office/drawing/2014/chart" uri="{C3380CC4-5D6E-409C-BE32-E72D297353CC}">
                  <c16:uniqueId val="{00000021-A1F4-45FC-8F9F-74EA017C44EB}"/>
                </c:ext>
              </c:extLst>
            </c:dLbl>
            <c:dLbl>
              <c:idx val="6"/>
              <c:delete val="1"/>
              <c:extLst>
                <c:ext xmlns:c15="http://schemas.microsoft.com/office/drawing/2012/chart" uri="{CE6537A1-D6FC-4f65-9D91-7224C49458BB}"/>
                <c:ext xmlns:c16="http://schemas.microsoft.com/office/drawing/2014/chart" uri="{C3380CC4-5D6E-409C-BE32-E72D297353CC}">
                  <c16:uniqueId val="{00000001-A1F4-45FC-8F9F-74EA017C44EB}"/>
                </c:ext>
              </c:extLst>
            </c:dLbl>
            <c:dLbl>
              <c:idx val="7"/>
              <c:delete val="1"/>
              <c:extLst>
                <c:ext xmlns:c15="http://schemas.microsoft.com/office/drawing/2012/chart" uri="{CE6537A1-D6FC-4f65-9D91-7224C49458BB}"/>
                <c:ext xmlns:c16="http://schemas.microsoft.com/office/drawing/2014/chart" uri="{C3380CC4-5D6E-409C-BE32-E72D297353CC}">
                  <c16:uniqueId val="{00000002-A1F4-45FC-8F9F-74EA017C44EB}"/>
                </c:ext>
              </c:extLst>
            </c:dLbl>
            <c:dLbl>
              <c:idx val="8"/>
              <c:delete val="1"/>
              <c:extLst>
                <c:ext xmlns:c15="http://schemas.microsoft.com/office/drawing/2012/chart" uri="{CE6537A1-D6FC-4f65-9D91-7224C49458BB}"/>
                <c:ext xmlns:c16="http://schemas.microsoft.com/office/drawing/2014/chart" uri="{C3380CC4-5D6E-409C-BE32-E72D297353CC}">
                  <c16:uniqueId val="{00000003-A1F4-45FC-8F9F-74EA017C44EB}"/>
                </c:ext>
              </c:extLst>
            </c:dLbl>
            <c:dLbl>
              <c:idx val="9"/>
              <c:delete val="1"/>
              <c:extLst>
                <c:ext xmlns:c15="http://schemas.microsoft.com/office/drawing/2012/chart" uri="{CE6537A1-D6FC-4f65-9D91-7224C49458BB}"/>
                <c:ext xmlns:c16="http://schemas.microsoft.com/office/drawing/2014/chart" uri="{C3380CC4-5D6E-409C-BE32-E72D297353CC}">
                  <c16:uniqueId val="{00000004-A1F4-45FC-8F9F-74EA017C44EB}"/>
                </c:ext>
              </c:extLst>
            </c:dLbl>
            <c:dLbl>
              <c:idx val="10"/>
              <c:delete val="1"/>
              <c:extLst>
                <c:ext xmlns:c15="http://schemas.microsoft.com/office/drawing/2012/chart" uri="{CE6537A1-D6FC-4f65-9D91-7224C49458BB}"/>
                <c:ext xmlns:c16="http://schemas.microsoft.com/office/drawing/2014/chart" uri="{C3380CC4-5D6E-409C-BE32-E72D297353CC}">
                  <c16:uniqueId val="{00000005-A1F4-45FC-8F9F-74EA017C44EB}"/>
                </c:ext>
              </c:extLst>
            </c:dLbl>
            <c:dLbl>
              <c:idx val="11"/>
              <c:delete val="1"/>
              <c:extLst>
                <c:ext xmlns:c15="http://schemas.microsoft.com/office/drawing/2012/chart" uri="{CE6537A1-D6FC-4f65-9D91-7224C49458BB}"/>
                <c:ext xmlns:c16="http://schemas.microsoft.com/office/drawing/2014/chart" uri="{C3380CC4-5D6E-409C-BE32-E72D297353CC}">
                  <c16:uniqueId val="{00000006-A1F4-45FC-8F9F-74EA017C44EB}"/>
                </c:ext>
              </c:extLst>
            </c:dLbl>
            <c:dLbl>
              <c:idx val="12"/>
              <c:delete val="1"/>
              <c:extLst>
                <c:ext xmlns:c15="http://schemas.microsoft.com/office/drawing/2012/chart" uri="{CE6537A1-D6FC-4f65-9D91-7224C49458BB}"/>
                <c:ext xmlns:c16="http://schemas.microsoft.com/office/drawing/2014/chart" uri="{C3380CC4-5D6E-409C-BE32-E72D297353CC}">
                  <c16:uniqueId val="{00000007-A1F4-45FC-8F9F-74EA017C44EB}"/>
                </c:ext>
              </c:extLst>
            </c:dLbl>
            <c:dLbl>
              <c:idx val="13"/>
              <c:delete val="1"/>
              <c:extLst>
                <c:ext xmlns:c15="http://schemas.microsoft.com/office/drawing/2012/chart" uri="{CE6537A1-D6FC-4f65-9D91-7224C49458BB}"/>
                <c:ext xmlns:c16="http://schemas.microsoft.com/office/drawing/2014/chart" uri="{C3380CC4-5D6E-409C-BE32-E72D297353CC}">
                  <c16:uniqueId val="{00000008-A1F4-45FC-8F9F-74EA017C44EB}"/>
                </c:ext>
              </c:extLst>
            </c:dLbl>
            <c:dLbl>
              <c:idx val="14"/>
              <c:delete val="1"/>
              <c:extLst>
                <c:ext xmlns:c15="http://schemas.microsoft.com/office/drawing/2012/chart" uri="{CE6537A1-D6FC-4f65-9D91-7224C49458BB}"/>
                <c:ext xmlns:c16="http://schemas.microsoft.com/office/drawing/2014/chart" uri="{C3380CC4-5D6E-409C-BE32-E72D297353CC}">
                  <c16:uniqueId val="{00000009-A1F4-45FC-8F9F-74EA017C44EB}"/>
                </c:ext>
              </c:extLst>
            </c:dLbl>
            <c:dLbl>
              <c:idx val="15"/>
              <c:delete val="1"/>
              <c:extLst>
                <c:ext xmlns:c15="http://schemas.microsoft.com/office/drawing/2012/chart" uri="{CE6537A1-D6FC-4f65-9D91-7224C49458BB}"/>
                <c:ext xmlns:c16="http://schemas.microsoft.com/office/drawing/2014/chart" uri="{C3380CC4-5D6E-409C-BE32-E72D297353CC}">
                  <c16:uniqueId val="{0000000A-A1F4-45FC-8F9F-74EA017C44EB}"/>
                </c:ext>
              </c:extLst>
            </c:dLbl>
            <c:dLbl>
              <c:idx val="16"/>
              <c:delete val="1"/>
              <c:extLst>
                <c:ext xmlns:c15="http://schemas.microsoft.com/office/drawing/2012/chart" uri="{CE6537A1-D6FC-4f65-9D91-7224C49458BB}"/>
                <c:ext xmlns:c16="http://schemas.microsoft.com/office/drawing/2014/chart" uri="{C3380CC4-5D6E-409C-BE32-E72D297353CC}">
                  <c16:uniqueId val="{0000000B-A1F4-45FC-8F9F-74EA017C44EB}"/>
                </c:ext>
              </c:extLst>
            </c:dLbl>
            <c:dLbl>
              <c:idx val="17"/>
              <c:delete val="1"/>
              <c:extLst>
                <c:ext xmlns:c15="http://schemas.microsoft.com/office/drawing/2012/chart" uri="{CE6537A1-D6FC-4f65-9D91-7224C49458BB}"/>
                <c:ext xmlns:c16="http://schemas.microsoft.com/office/drawing/2014/chart" uri="{C3380CC4-5D6E-409C-BE32-E72D297353CC}">
                  <c16:uniqueId val="{0000000C-A1F4-45FC-8F9F-74EA017C44EB}"/>
                </c:ext>
              </c:extLst>
            </c:dLbl>
            <c:dLbl>
              <c:idx val="18"/>
              <c:delete val="1"/>
              <c:extLst>
                <c:ext xmlns:c15="http://schemas.microsoft.com/office/drawing/2012/chart" uri="{CE6537A1-D6FC-4f65-9D91-7224C49458BB}"/>
                <c:ext xmlns:c16="http://schemas.microsoft.com/office/drawing/2014/chart" uri="{C3380CC4-5D6E-409C-BE32-E72D297353CC}">
                  <c16:uniqueId val="{0000000D-A1F4-45FC-8F9F-74EA017C44EB}"/>
                </c:ext>
              </c:extLst>
            </c:dLbl>
            <c:dLbl>
              <c:idx val="19"/>
              <c:delete val="1"/>
              <c:extLst>
                <c:ext xmlns:c15="http://schemas.microsoft.com/office/drawing/2012/chart" uri="{CE6537A1-D6FC-4f65-9D91-7224C49458BB}"/>
                <c:ext xmlns:c16="http://schemas.microsoft.com/office/drawing/2014/chart" uri="{C3380CC4-5D6E-409C-BE32-E72D297353CC}">
                  <c16:uniqueId val="{0000000E-A1F4-45FC-8F9F-74EA017C44E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'Resumen Preguntas'!$D$87:$D$106</c:f>
              <c:strCache>
                <c:ptCount val="20"/>
                <c:pt idx="0">
                  <c:v>0-10 </c:v>
                </c:pt>
                <c:pt idx="1">
                  <c:v>11-20</c:v>
                </c:pt>
                <c:pt idx="2">
                  <c:v>21-30 </c:v>
                </c:pt>
                <c:pt idx="3">
                  <c:v>31-40 </c:v>
                </c:pt>
                <c:pt idx="4">
                  <c:v>41-50 </c:v>
                </c:pt>
                <c:pt idx="5">
                  <c:v>51-60 </c:v>
                </c:pt>
                <c:pt idx="6">
                  <c:v>61-70 </c:v>
                </c:pt>
                <c:pt idx="7">
                  <c:v>71-80 </c:v>
                </c:pt>
                <c:pt idx="8">
                  <c:v>81-90 </c:v>
                </c:pt>
                <c:pt idx="9">
                  <c:v>91-100 </c:v>
                </c:pt>
                <c:pt idx="10">
                  <c:v>101-110 </c:v>
                </c:pt>
                <c:pt idx="11">
                  <c:v>111-120 </c:v>
                </c:pt>
                <c:pt idx="12">
                  <c:v>121-130 </c:v>
                </c:pt>
                <c:pt idx="13">
                  <c:v>131-140 </c:v>
                </c:pt>
                <c:pt idx="14">
                  <c:v>141-150 </c:v>
                </c:pt>
                <c:pt idx="15">
                  <c:v>151-160 </c:v>
                </c:pt>
                <c:pt idx="16">
                  <c:v>161-170 </c:v>
                </c:pt>
                <c:pt idx="17">
                  <c:v>171-180 </c:v>
                </c:pt>
                <c:pt idx="18">
                  <c:v>181-190 </c:v>
                </c:pt>
                <c:pt idx="19">
                  <c:v>191-200 </c:v>
                </c:pt>
              </c:strCache>
            </c:strRef>
          </c:cat>
          <c:val>
            <c:numRef>
              <c:f>'Resumen Preguntas'!$G$87:$G$106</c:f>
              <c:numCache>
                <c:formatCode>0.00%</c:formatCode>
                <c:ptCount val="20"/>
                <c:pt idx="0">
                  <c:v>6.4077669902912623E-2</c:v>
                </c:pt>
                <c:pt idx="1">
                  <c:v>0.14239482200647249</c:v>
                </c:pt>
                <c:pt idx="2">
                  <c:v>0.17216828478964402</c:v>
                </c:pt>
                <c:pt idx="3">
                  <c:v>0.16116504854368932</c:v>
                </c:pt>
                <c:pt idx="4">
                  <c:v>0.18446601941747573</c:v>
                </c:pt>
                <c:pt idx="5">
                  <c:v>0.12750809061488674</c:v>
                </c:pt>
                <c:pt idx="6">
                  <c:v>3.1715210355987053E-2</c:v>
                </c:pt>
                <c:pt idx="7">
                  <c:v>3.1067961165048542E-2</c:v>
                </c:pt>
                <c:pt idx="8">
                  <c:v>4.6925566343042069E-2</c:v>
                </c:pt>
                <c:pt idx="9">
                  <c:v>9.0614886731391585E-3</c:v>
                </c:pt>
                <c:pt idx="10">
                  <c:v>4.5307443365695792E-3</c:v>
                </c:pt>
                <c:pt idx="11">
                  <c:v>1.9417475728155338E-2</c:v>
                </c:pt>
                <c:pt idx="12">
                  <c:v>1.6181229773462784E-3</c:v>
                </c:pt>
                <c:pt idx="13">
                  <c:v>1.2944983818770227E-3</c:v>
                </c:pt>
                <c:pt idx="14">
                  <c:v>6.4724919093851134E-4</c:v>
                </c:pt>
                <c:pt idx="15">
                  <c:v>3.2362459546925567E-4</c:v>
                </c:pt>
                <c:pt idx="16">
                  <c:v>0</c:v>
                </c:pt>
                <c:pt idx="17">
                  <c:v>1.6181229773462784E-3</c:v>
                </c:pt>
                <c:pt idx="18">
                  <c:v>0</c:v>
                </c:pt>
                <c:pt idx="19">
                  <c:v>0</c:v>
                </c:pt>
              </c:numCache>
            </c:numRef>
          </c:val>
          <c:extLst>
            <c:ext xmlns:c16="http://schemas.microsoft.com/office/drawing/2014/chart" uri="{C3380CC4-5D6E-409C-BE32-E72D297353CC}">
              <c16:uniqueId val="{00000000-2A7E-408C-BB14-DB8C6D988C5E}"/>
            </c:ext>
          </c:extLst>
        </c:ser>
        <c:ser>
          <c:idx val="0"/>
          <c:order val="1"/>
          <c:tx>
            <c:strRef>
              <c:f>'Resumen Preguntas'!$A$86</c:f>
              <c:strCache>
                <c:ptCount val="1"/>
                <c:pt idx="0">
                  <c:v>Desde la Universidad</c:v>
                </c:pt>
              </c:strCache>
            </c:strRef>
          </c:tx>
          <c:spPr>
            <a:solidFill>
              <a:srgbClr val="5B9BD5"/>
            </a:solidFill>
            <a:ln w="25400">
              <a:no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D-A1F4-45FC-8F9F-74EA017C44EB}"/>
                </c:ext>
              </c:extLst>
            </c:dLbl>
            <c:dLbl>
              <c:idx val="1"/>
              <c:delete val="1"/>
              <c:extLst>
                <c:ext xmlns:c15="http://schemas.microsoft.com/office/drawing/2012/chart" uri="{CE6537A1-D6FC-4f65-9D91-7224C49458BB}"/>
                <c:ext xmlns:c16="http://schemas.microsoft.com/office/drawing/2014/chart" uri="{C3380CC4-5D6E-409C-BE32-E72D297353CC}">
                  <c16:uniqueId val="{0000001E-A1F4-45FC-8F9F-74EA017C44EB}"/>
                </c:ext>
              </c:extLst>
            </c:dLbl>
            <c:dLbl>
              <c:idx val="2"/>
              <c:delete val="1"/>
              <c:extLst>
                <c:ext xmlns:c15="http://schemas.microsoft.com/office/drawing/2012/chart" uri="{CE6537A1-D6FC-4f65-9D91-7224C49458BB}"/>
                <c:ext xmlns:c16="http://schemas.microsoft.com/office/drawing/2014/chart" uri="{C3380CC4-5D6E-409C-BE32-E72D297353CC}">
                  <c16:uniqueId val="{00000022-A1F4-45FC-8F9F-74EA017C44EB}"/>
                </c:ext>
              </c:extLst>
            </c:dLbl>
            <c:dLbl>
              <c:idx val="3"/>
              <c:delete val="1"/>
              <c:extLst>
                <c:ext xmlns:c15="http://schemas.microsoft.com/office/drawing/2012/chart" uri="{CE6537A1-D6FC-4f65-9D91-7224C49458BB}"/>
                <c:ext xmlns:c16="http://schemas.microsoft.com/office/drawing/2014/chart" uri="{C3380CC4-5D6E-409C-BE32-E72D297353CC}">
                  <c16:uniqueId val="{00000024-A1F4-45FC-8F9F-74EA017C44EB}"/>
                </c:ext>
              </c:extLst>
            </c:dLbl>
            <c:dLbl>
              <c:idx val="4"/>
              <c:layout>
                <c:manualLayout>
                  <c:x val="4.5727026031302978E-2"/>
                  <c:y val="4.85578880759797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A1F4-45FC-8F9F-74EA017C44EB}"/>
                </c:ext>
              </c:extLst>
            </c:dLbl>
            <c:dLbl>
              <c:idx val="5"/>
              <c:delete val="1"/>
              <c:extLst>
                <c:ext xmlns:c15="http://schemas.microsoft.com/office/drawing/2012/chart" uri="{CE6537A1-D6FC-4f65-9D91-7224C49458BB}"/>
                <c:ext xmlns:c16="http://schemas.microsoft.com/office/drawing/2014/chart" uri="{C3380CC4-5D6E-409C-BE32-E72D297353CC}">
                  <c16:uniqueId val="{00000020-A1F4-45FC-8F9F-74EA017C44EB}"/>
                </c:ext>
              </c:extLst>
            </c:dLbl>
            <c:dLbl>
              <c:idx val="6"/>
              <c:delete val="1"/>
              <c:extLst>
                <c:ext xmlns:c15="http://schemas.microsoft.com/office/drawing/2012/chart" uri="{CE6537A1-D6FC-4f65-9D91-7224C49458BB}"/>
                <c:ext xmlns:c16="http://schemas.microsoft.com/office/drawing/2014/chart" uri="{C3380CC4-5D6E-409C-BE32-E72D297353CC}">
                  <c16:uniqueId val="{0000001C-A1F4-45FC-8F9F-74EA017C44EB}"/>
                </c:ext>
              </c:extLst>
            </c:dLbl>
            <c:dLbl>
              <c:idx val="7"/>
              <c:delete val="1"/>
              <c:extLst>
                <c:ext xmlns:c15="http://schemas.microsoft.com/office/drawing/2012/chart" uri="{CE6537A1-D6FC-4f65-9D91-7224C49458BB}"/>
                <c:ext xmlns:c16="http://schemas.microsoft.com/office/drawing/2014/chart" uri="{C3380CC4-5D6E-409C-BE32-E72D297353CC}">
                  <c16:uniqueId val="{0000001B-A1F4-45FC-8F9F-74EA017C44EB}"/>
                </c:ext>
              </c:extLst>
            </c:dLbl>
            <c:dLbl>
              <c:idx val="8"/>
              <c:delete val="1"/>
              <c:extLst>
                <c:ext xmlns:c15="http://schemas.microsoft.com/office/drawing/2012/chart" uri="{CE6537A1-D6FC-4f65-9D91-7224C49458BB}"/>
                <c:ext xmlns:c16="http://schemas.microsoft.com/office/drawing/2014/chart" uri="{C3380CC4-5D6E-409C-BE32-E72D297353CC}">
                  <c16:uniqueId val="{0000001A-A1F4-45FC-8F9F-74EA017C44EB}"/>
                </c:ext>
              </c:extLst>
            </c:dLbl>
            <c:dLbl>
              <c:idx val="9"/>
              <c:delete val="1"/>
              <c:extLst>
                <c:ext xmlns:c15="http://schemas.microsoft.com/office/drawing/2012/chart" uri="{CE6537A1-D6FC-4f65-9D91-7224C49458BB}"/>
                <c:ext xmlns:c16="http://schemas.microsoft.com/office/drawing/2014/chart" uri="{C3380CC4-5D6E-409C-BE32-E72D297353CC}">
                  <c16:uniqueId val="{00000019-A1F4-45FC-8F9F-74EA017C44EB}"/>
                </c:ext>
              </c:extLst>
            </c:dLbl>
            <c:dLbl>
              <c:idx val="10"/>
              <c:delete val="1"/>
              <c:extLst>
                <c:ext xmlns:c15="http://schemas.microsoft.com/office/drawing/2012/chart" uri="{CE6537A1-D6FC-4f65-9D91-7224C49458BB}"/>
                <c:ext xmlns:c16="http://schemas.microsoft.com/office/drawing/2014/chart" uri="{C3380CC4-5D6E-409C-BE32-E72D297353CC}">
                  <c16:uniqueId val="{00000018-A1F4-45FC-8F9F-74EA017C44EB}"/>
                </c:ext>
              </c:extLst>
            </c:dLbl>
            <c:dLbl>
              <c:idx val="11"/>
              <c:delete val="1"/>
              <c:extLst>
                <c:ext xmlns:c15="http://schemas.microsoft.com/office/drawing/2012/chart" uri="{CE6537A1-D6FC-4f65-9D91-7224C49458BB}"/>
                <c:ext xmlns:c16="http://schemas.microsoft.com/office/drawing/2014/chart" uri="{C3380CC4-5D6E-409C-BE32-E72D297353CC}">
                  <c16:uniqueId val="{00000017-A1F4-45FC-8F9F-74EA017C44EB}"/>
                </c:ext>
              </c:extLst>
            </c:dLbl>
            <c:dLbl>
              <c:idx val="12"/>
              <c:delete val="1"/>
              <c:extLst>
                <c:ext xmlns:c15="http://schemas.microsoft.com/office/drawing/2012/chart" uri="{CE6537A1-D6FC-4f65-9D91-7224C49458BB}"/>
                <c:ext xmlns:c16="http://schemas.microsoft.com/office/drawing/2014/chart" uri="{C3380CC4-5D6E-409C-BE32-E72D297353CC}">
                  <c16:uniqueId val="{00000016-A1F4-45FC-8F9F-74EA017C44EB}"/>
                </c:ext>
              </c:extLst>
            </c:dLbl>
            <c:dLbl>
              <c:idx val="13"/>
              <c:delete val="1"/>
              <c:extLst>
                <c:ext xmlns:c15="http://schemas.microsoft.com/office/drawing/2012/chart" uri="{CE6537A1-D6FC-4f65-9D91-7224C49458BB}"/>
                <c:ext xmlns:c16="http://schemas.microsoft.com/office/drawing/2014/chart" uri="{C3380CC4-5D6E-409C-BE32-E72D297353CC}">
                  <c16:uniqueId val="{00000015-A1F4-45FC-8F9F-74EA017C44EB}"/>
                </c:ext>
              </c:extLst>
            </c:dLbl>
            <c:dLbl>
              <c:idx val="14"/>
              <c:delete val="1"/>
              <c:extLst>
                <c:ext xmlns:c15="http://schemas.microsoft.com/office/drawing/2012/chart" uri="{CE6537A1-D6FC-4f65-9D91-7224C49458BB}"/>
                <c:ext xmlns:c16="http://schemas.microsoft.com/office/drawing/2014/chart" uri="{C3380CC4-5D6E-409C-BE32-E72D297353CC}">
                  <c16:uniqueId val="{00000014-A1F4-45FC-8F9F-74EA017C44EB}"/>
                </c:ext>
              </c:extLst>
            </c:dLbl>
            <c:dLbl>
              <c:idx val="15"/>
              <c:delete val="1"/>
              <c:extLst>
                <c:ext xmlns:c15="http://schemas.microsoft.com/office/drawing/2012/chart" uri="{CE6537A1-D6FC-4f65-9D91-7224C49458BB}"/>
                <c:ext xmlns:c16="http://schemas.microsoft.com/office/drawing/2014/chart" uri="{C3380CC4-5D6E-409C-BE32-E72D297353CC}">
                  <c16:uniqueId val="{00000013-A1F4-45FC-8F9F-74EA017C44EB}"/>
                </c:ext>
              </c:extLst>
            </c:dLbl>
            <c:dLbl>
              <c:idx val="16"/>
              <c:delete val="1"/>
              <c:extLst>
                <c:ext xmlns:c15="http://schemas.microsoft.com/office/drawing/2012/chart" uri="{CE6537A1-D6FC-4f65-9D91-7224C49458BB}"/>
                <c:ext xmlns:c16="http://schemas.microsoft.com/office/drawing/2014/chart" uri="{C3380CC4-5D6E-409C-BE32-E72D297353CC}">
                  <c16:uniqueId val="{00000012-A1F4-45FC-8F9F-74EA017C44EB}"/>
                </c:ext>
              </c:extLst>
            </c:dLbl>
            <c:dLbl>
              <c:idx val="17"/>
              <c:delete val="1"/>
              <c:extLst>
                <c:ext xmlns:c15="http://schemas.microsoft.com/office/drawing/2012/chart" uri="{CE6537A1-D6FC-4f65-9D91-7224C49458BB}"/>
                <c:ext xmlns:c16="http://schemas.microsoft.com/office/drawing/2014/chart" uri="{C3380CC4-5D6E-409C-BE32-E72D297353CC}">
                  <c16:uniqueId val="{00000011-A1F4-45FC-8F9F-74EA017C44EB}"/>
                </c:ext>
              </c:extLst>
            </c:dLbl>
            <c:dLbl>
              <c:idx val="18"/>
              <c:delete val="1"/>
              <c:extLst>
                <c:ext xmlns:c15="http://schemas.microsoft.com/office/drawing/2012/chart" uri="{CE6537A1-D6FC-4f65-9D91-7224C49458BB}"/>
                <c:ext xmlns:c16="http://schemas.microsoft.com/office/drawing/2014/chart" uri="{C3380CC4-5D6E-409C-BE32-E72D297353CC}">
                  <c16:uniqueId val="{00000010-A1F4-45FC-8F9F-74EA017C44EB}"/>
                </c:ext>
              </c:extLst>
            </c:dLbl>
            <c:dLbl>
              <c:idx val="19"/>
              <c:delete val="1"/>
              <c:extLst>
                <c:ext xmlns:c15="http://schemas.microsoft.com/office/drawing/2012/chart" uri="{CE6537A1-D6FC-4f65-9D91-7224C49458BB}"/>
                <c:ext xmlns:c16="http://schemas.microsoft.com/office/drawing/2014/chart" uri="{C3380CC4-5D6E-409C-BE32-E72D297353CC}">
                  <c16:uniqueId val="{0000000F-A1F4-45FC-8F9F-74EA017C44E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'Resumen Preguntas'!$D$87:$D$106</c:f>
              <c:strCache>
                <c:ptCount val="20"/>
                <c:pt idx="0">
                  <c:v>0-10 </c:v>
                </c:pt>
                <c:pt idx="1">
                  <c:v>11-20</c:v>
                </c:pt>
                <c:pt idx="2">
                  <c:v>21-30 </c:v>
                </c:pt>
                <c:pt idx="3">
                  <c:v>31-40 </c:v>
                </c:pt>
                <c:pt idx="4">
                  <c:v>41-50 </c:v>
                </c:pt>
                <c:pt idx="5">
                  <c:v>51-60 </c:v>
                </c:pt>
                <c:pt idx="6">
                  <c:v>61-70 </c:v>
                </c:pt>
                <c:pt idx="7">
                  <c:v>71-80 </c:v>
                </c:pt>
                <c:pt idx="8">
                  <c:v>81-90 </c:v>
                </c:pt>
                <c:pt idx="9">
                  <c:v>91-100 </c:v>
                </c:pt>
                <c:pt idx="10">
                  <c:v>101-110 </c:v>
                </c:pt>
                <c:pt idx="11">
                  <c:v>111-120 </c:v>
                </c:pt>
                <c:pt idx="12">
                  <c:v>121-130 </c:v>
                </c:pt>
                <c:pt idx="13">
                  <c:v>131-140 </c:v>
                </c:pt>
                <c:pt idx="14">
                  <c:v>141-150 </c:v>
                </c:pt>
                <c:pt idx="15">
                  <c:v>151-160 </c:v>
                </c:pt>
                <c:pt idx="16">
                  <c:v>161-170 </c:v>
                </c:pt>
                <c:pt idx="17">
                  <c:v>171-180 </c:v>
                </c:pt>
                <c:pt idx="18">
                  <c:v>181-190 </c:v>
                </c:pt>
                <c:pt idx="19">
                  <c:v>191-200 </c:v>
                </c:pt>
              </c:strCache>
            </c:strRef>
          </c:cat>
          <c:val>
            <c:numRef>
              <c:f>'Resumen Preguntas'!$C$87:$C$106</c:f>
              <c:numCache>
                <c:formatCode>0.00%</c:formatCode>
                <c:ptCount val="20"/>
                <c:pt idx="0">
                  <c:v>4.3675186023940472E-2</c:v>
                </c:pt>
                <c:pt idx="1">
                  <c:v>9.4144289873827239E-2</c:v>
                </c:pt>
                <c:pt idx="2">
                  <c:v>0.14720155289550307</c:v>
                </c:pt>
                <c:pt idx="3">
                  <c:v>0.15884826916855388</c:v>
                </c:pt>
                <c:pt idx="4">
                  <c:v>0.17793594306049823</c:v>
                </c:pt>
                <c:pt idx="5">
                  <c:v>0.14202523455192495</c:v>
                </c:pt>
                <c:pt idx="6">
                  <c:v>8.4438692979618243E-2</c:v>
                </c:pt>
                <c:pt idx="7">
                  <c:v>3.8175347783888709E-2</c:v>
                </c:pt>
                <c:pt idx="8">
                  <c:v>3.7851827887415077E-2</c:v>
                </c:pt>
                <c:pt idx="9">
                  <c:v>2.879327078615335E-2</c:v>
                </c:pt>
                <c:pt idx="10">
                  <c:v>1.1323196376577159E-2</c:v>
                </c:pt>
                <c:pt idx="11">
                  <c:v>1.2617275962471692E-2</c:v>
                </c:pt>
                <c:pt idx="12">
                  <c:v>1.0352636687156261E-2</c:v>
                </c:pt>
                <c:pt idx="13">
                  <c:v>3.5587188612099642E-3</c:v>
                </c:pt>
                <c:pt idx="14">
                  <c:v>1.6175994823681655E-3</c:v>
                </c:pt>
                <c:pt idx="15">
                  <c:v>1.6175994823681655E-3</c:v>
                </c:pt>
                <c:pt idx="16">
                  <c:v>1.6175994823681655E-3</c:v>
                </c:pt>
                <c:pt idx="17">
                  <c:v>1.9411193788417987E-3</c:v>
                </c:pt>
                <c:pt idx="18">
                  <c:v>1.2940795858945326E-3</c:v>
                </c:pt>
                <c:pt idx="19">
                  <c:v>9.7055968942089935E-4</c:v>
                </c:pt>
              </c:numCache>
            </c:numRef>
          </c:val>
          <c:extLst>
            <c:ext xmlns:c16="http://schemas.microsoft.com/office/drawing/2014/chart" uri="{C3380CC4-5D6E-409C-BE32-E72D297353CC}">
              <c16:uniqueId val="{00000001-2A7E-408C-BB14-DB8C6D988C5E}"/>
            </c:ext>
          </c:extLst>
        </c:ser>
        <c:dLbls>
          <c:showLegendKey val="0"/>
          <c:showVal val="0"/>
          <c:showCatName val="0"/>
          <c:showSerName val="0"/>
          <c:showPercent val="0"/>
          <c:showBubbleSize val="0"/>
        </c:dLbls>
        <c:gapWidth val="219"/>
        <c:overlap val="-27"/>
        <c:axId val="179719120"/>
        <c:axId val="184469232"/>
      </c:barChart>
      <c:catAx>
        <c:axId val="1797191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Minutos de viaje</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4469232"/>
        <c:crosses val="autoZero"/>
        <c:auto val="1"/>
        <c:lblAlgn val="ctr"/>
        <c:lblOffset val="100"/>
        <c:noMultiLvlLbl val="0"/>
      </c:catAx>
      <c:valAx>
        <c:axId val="184469232"/>
        <c:scaling>
          <c:orientation val="minMax"/>
        </c:scaling>
        <c:delete val="0"/>
        <c:axPos val="l"/>
        <c:numFmt formatCode="0%" sourceLinked="0"/>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9719120"/>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Costo de Viaje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2.9822397880845241E-2"/>
          <c:y val="9.0164426946162585E-2"/>
          <c:w val="0.97017760211915471"/>
          <c:h val="0.67696053734803663"/>
        </c:manualLayout>
      </c:layout>
      <c:barChart>
        <c:barDir val="col"/>
        <c:grouping val="clustered"/>
        <c:varyColors val="0"/>
        <c:ser>
          <c:idx val="0"/>
          <c:order val="0"/>
          <c:tx>
            <c:v>Hacia la Universidad</c:v>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Preguntas'!$A$235:$A$248</c:f>
              <c:strCache>
                <c:ptCount val="14"/>
                <c:pt idx="0">
                  <c:v>$0.00-1.500</c:v>
                </c:pt>
                <c:pt idx="1">
                  <c:v>$1.501-$3.000</c:v>
                </c:pt>
                <c:pt idx="2">
                  <c:v>$3.001-$4.500</c:v>
                </c:pt>
                <c:pt idx="3">
                  <c:v>$4.501-$6.000</c:v>
                </c:pt>
                <c:pt idx="4">
                  <c:v>$6.001-$7.500</c:v>
                </c:pt>
                <c:pt idx="5">
                  <c:v>$7.501-$9.000</c:v>
                </c:pt>
                <c:pt idx="6">
                  <c:v>$9.001-$10.500</c:v>
                </c:pt>
                <c:pt idx="7">
                  <c:v>$10.501-$12.000</c:v>
                </c:pt>
                <c:pt idx="8">
                  <c:v>$12.001-$13.500</c:v>
                </c:pt>
                <c:pt idx="9">
                  <c:v>$13.501-$15.000</c:v>
                </c:pt>
                <c:pt idx="10">
                  <c:v>$15.001-$16.500</c:v>
                </c:pt>
                <c:pt idx="11">
                  <c:v>$16.501-$18.000</c:v>
                </c:pt>
                <c:pt idx="12">
                  <c:v>$18.001-19.500</c:v>
                </c:pt>
                <c:pt idx="13">
                  <c:v>Más de $19.501</c:v>
                </c:pt>
              </c:strCache>
            </c:strRef>
          </c:cat>
          <c:val>
            <c:numRef>
              <c:f>'Resumen Preguntas'!$C$235:$C$248</c:f>
              <c:numCache>
                <c:formatCode>0.00%</c:formatCode>
                <c:ptCount val="14"/>
                <c:pt idx="0">
                  <c:v>0.2584923972824329</c:v>
                </c:pt>
                <c:pt idx="1">
                  <c:v>0.44031057910061466</c:v>
                </c:pt>
                <c:pt idx="2">
                  <c:v>0.11614364283403429</c:v>
                </c:pt>
                <c:pt idx="3">
                  <c:v>5.3380782918149468E-2</c:v>
                </c:pt>
                <c:pt idx="4">
                  <c:v>2.6205111614364285E-2</c:v>
                </c:pt>
                <c:pt idx="5">
                  <c:v>1.973471368489162E-2</c:v>
                </c:pt>
                <c:pt idx="6">
                  <c:v>2.0058233581365253E-2</c:v>
                </c:pt>
                <c:pt idx="7">
                  <c:v>2.1352313167259787E-2</c:v>
                </c:pt>
                <c:pt idx="8">
                  <c:v>1.3264315755418959E-2</c:v>
                </c:pt>
                <c:pt idx="9">
                  <c:v>7.7644775153671948E-3</c:v>
                </c:pt>
                <c:pt idx="10">
                  <c:v>7.440957618893562E-3</c:v>
                </c:pt>
                <c:pt idx="11">
                  <c:v>4.5292785506308641E-3</c:v>
                </c:pt>
                <c:pt idx="12">
                  <c:v>2.9116790682626984E-3</c:v>
                </c:pt>
                <c:pt idx="13">
                  <c:v>8.4115173083144611E-3</c:v>
                </c:pt>
              </c:numCache>
            </c:numRef>
          </c:val>
          <c:extLst>
            <c:ext xmlns:c16="http://schemas.microsoft.com/office/drawing/2014/chart" uri="{C3380CC4-5D6E-409C-BE32-E72D297353CC}">
              <c16:uniqueId val="{00000000-2E55-43EC-A801-B3D0A2F3DD9E}"/>
            </c:ext>
          </c:extLst>
        </c:ser>
        <c:ser>
          <c:idx val="1"/>
          <c:order val="1"/>
          <c:tx>
            <c:v>Desde la Universidad</c:v>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Preguntas'!$A$235:$A$248</c:f>
              <c:strCache>
                <c:ptCount val="14"/>
                <c:pt idx="0">
                  <c:v>$0.00-1.500</c:v>
                </c:pt>
                <c:pt idx="1">
                  <c:v>$1.501-$3.000</c:v>
                </c:pt>
                <c:pt idx="2">
                  <c:v>$3.001-$4.500</c:v>
                </c:pt>
                <c:pt idx="3">
                  <c:v>$4.501-$6.000</c:v>
                </c:pt>
                <c:pt idx="4">
                  <c:v>$6.001-$7.500</c:v>
                </c:pt>
                <c:pt idx="5">
                  <c:v>$7.501-$9.000</c:v>
                </c:pt>
                <c:pt idx="6">
                  <c:v>$9.001-$10.500</c:v>
                </c:pt>
                <c:pt idx="7">
                  <c:v>$10.501-$12.000</c:v>
                </c:pt>
                <c:pt idx="8">
                  <c:v>$12.001-$13.500</c:v>
                </c:pt>
                <c:pt idx="9">
                  <c:v>$13.501-$15.000</c:v>
                </c:pt>
                <c:pt idx="10">
                  <c:v>$15.001-$16.500</c:v>
                </c:pt>
                <c:pt idx="11">
                  <c:v>$16.501-$18.000</c:v>
                </c:pt>
                <c:pt idx="12">
                  <c:v>$18.001-19.500</c:v>
                </c:pt>
                <c:pt idx="13">
                  <c:v>Más de $19.501</c:v>
                </c:pt>
              </c:strCache>
            </c:strRef>
          </c:cat>
          <c:val>
            <c:numRef>
              <c:f>'Resumen Preguntas'!$G$235:$G$248</c:f>
              <c:numCache>
                <c:formatCode>0.00%</c:formatCode>
                <c:ptCount val="14"/>
                <c:pt idx="0">
                  <c:v>0</c:v>
                </c:pt>
                <c:pt idx="1">
                  <c:v>0.6178033658104517</c:v>
                </c:pt>
                <c:pt idx="2">
                  <c:v>0.13064658990256864</c:v>
                </c:pt>
                <c:pt idx="3">
                  <c:v>6.7316209034543842E-2</c:v>
                </c:pt>
                <c:pt idx="4">
                  <c:v>4.4286979627989373E-2</c:v>
                </c:pt>
                <c:pt idx="5">
                  <c:v>2.7900797165633304E-2</c:v>
                </c:pt>
                <c:pt idx="6">
                  <c:v>2.7457927369353409E-2</c:v>
                </c:pt>
                <c:pt idx="7">
                  <c:v>2.5686448184233834E-2</c:v>
                </c:pt>
                <c:pt idx="8">
                  <c:v>1.8157661647475641E-2</c:v>
                </c:pt>
                <c:pt idx="9">
                  <c:v>1.1514614703277236E-2</c:v>
                </c:pt>
                <c:pt idx="10">
                  <c:v>7.5287865367581934E-3</c:v>
                </c:pt>
                <c:pt idx="11">
                  <c:v>7.5287865367581934E-3</c:v>
                </c:pt>
                <c:pt idx="12">
                  <c:v>6.2001771479185119E-3</c:v>
                </c:pt>
                <c:pt idx="13">
                  <c:v>7.9716563330380873E-3</c:v>
                </c:pt>
              </c:numCache>
            </c:numRef>
          </c:val>
          <c:extLst>
            <c:ext xmlns:c16="http://schemas.microsoft.com/office/drawing/2014/chart" uri="{C3380CC4-5D6E-409C-BE32-E72D297353CC}">
              <c16:uniqueId val="{00000001-2E55-43EC-A801-B3D0A2F3DD9E}"/>
            </c:ext>
          </c:extLst>
        </c:ser>
        <c:dLbls>
          <c:showLegendKey val="0"/>
          <c:showVal val="0"/>
          <c:showCatName val="0"/>
          <c:showSerName val="0"/>
          <c:showPercent val="0"/>
          <c:showBubbleSize val="0"/>
        </c:dLbls>
        <c:gapWidth val="219"/>
        <c:overlap val="-27"/>
        <c:axId val="184472032"/>
        <c:axId val="184472592"/>
      </c:barChart>
      <c:catAx>
        <c:axId val="18447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184472592"/>
        <c:crosses val="autoZero"/>
        <c:auto val="1"/>
        <c:lblAlgn val="ctr"/>
        <c:lblOffset val="100"/>
        <c:noMultiLvlLbl val="0"/>
      </c:catAx>
      <c:valAx>
        <c:axId val="184472592"/>
        <c:scaling>
          <c:orientation val="minMax"/>
        </c:scaling>
        <c:delete val="1"/>
        <c:axPos val="l"/>
        <c:numFmt formatCode="0%" sourceLinked="0"/>
        <c:majorTickMark val="none"/>
        <c:minorTickMark val="none"/>
        <c:tickLblPos val="nextTo"/>
        <c:crossAx val="184472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2730245773787814E-2"/>
          <c:y val="0.13411217629678784"/>
          <c:w val="0.89128300384088044"/>
          <c:h val="0.66106851685073709"/>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3EA-4E7A-999E-501BF102062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3EA-4E7A-999E-501BF102062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Preguntas'!$A$195:$A$196</c:f>
              <c:strCache>
                <c:ptCount val="2"/>
                <c:pt idx="0">
                  <c:v>Sí</c:v>
                </c:pt>
                <c:pt idx="1">
                  <c:v>No</c:v>
                </c:pt>
              </c:strCache>
            </c:strRef>
          </c:cat>
          <c:val>
            <c:numRef>
              <c:f>'Resumen Preguntas'!$C$195:$C$196</c:f>
              <c:numCache>
                <c:formatCode>0.00%</c:formatCode>
                <c:ptCount val="2"/>
                <c:pt idx="0">
                  <c:v>0.91070850857327723</c:v>
                </c:pt>
                <c:pt idx="1">
                  <c:v>8.9291491426722741E-2</c:v>
                </c:pt>
              </c:numCache>
            </c:numRef>
          </c:val>
          <c:extLst>
            <c:ext xmlns:c16="http://schemas.microsoft.com/office/drawing/2014/chart" uri="{C3380CC4-5D6E-409C-BE32-E72D297353CC}">
              <c16:uniqueId val="{00000004-A3EA-4E7A-999E-501BF102062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043285214348208"/>
          <c:y val="5.0925925925925923E-2"/>
          <c:w val="0.45845603674540686"/>
          <c:h val="0.89814814814814814"/>
        </c:manualLayout>
      </c:layout>
      <c:barChart>
        <c:barDir val="bar"/>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Preguntas'!$M$288:$M$292</c:f>
              <c:strCache>
                <c:ptCount val="5"/>
                <c:pt idx="0">
                  <c:v>Conocer gente</c:v>
                </c:pt>
                <c:pt idx="1">
                  <c:v>Compartir los gastos de transporte</c:v>
                </c:pt>
                <c:pt idx="2">
                  <c:v>Ayudar a otras personas</c:v>
                </c:pt>
                <c:pt idx="3">
                  <c:v>Contribuir a que los trancones de la ciudad disminuyan</c:v>
                </c:pt>
                <c:pt idx="4">
                  <c:v>Contribuir con el medio ambiente</c:v>
                </c:pt>
              </c:strCache>
            </c:strRef>
          </c:cat>
          <c:val>
            <c:numRef>
              <c:f>'Resumen Preguntas'!$N$288:$N$292</c:f>
              <c:numCache>
                <c:formatCode>0.00%</c:formatCode>
                <c:ptCount val="5"/>
                <c:pt idx="0">
                  <c:v>3.0087350372047881E-2</c:v>
                </c:pt>
                <c:pt idx="1">
                  <c:v>0.17761242316402459</c:v>
                </c:pt>
                <c:pt idx="2">
                  <c:v>0.18052410223228729</c:v>
                </c:pt>
                <c:pt idx="3">
                  <c:v>0.20640569395017794</c:v>
                </c:pt>
                <c:pt idx="4">
                  <c:v>0.22516984794564865</c:v>
                </c:pt>
              </c:numCache>
            </c:numRef>
          </c:val>
          <c:extLst>
            <c:ext xmlns:c16="http://schemas.microsoft.com/office/drawing/2014/chart" uri="{C3380CC4-5D6E-409C-BE32-E72D297353CC}">
              <c16:uniqueId val="{00000000-3FC2-45AF-BB69-F10F54DB420B}"/>
            </c:ext>
          </c:extLst>
        </c:ser>
        <c:dLbls>
          <c:dLblPos val="outEnd"/>
          <c:showLegendKey val="0"/>
          <c:showVal val="1"/>
          <c:showCatName val="0"/>
          <c:showSerName val="0"/>
          <c:showPercent val="0"/>
          <c:showBubbleSize val="0"/>
        </c:dLbls>
        <c:gapWidth val="182"/>
        <c:axId val="184151792"/>
        <c:axId val="202637504"/>
      </c:barChart>
      <c:catAx>
        <c:axId val="184151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202637504"/>
        <c:crosses val="autoZero"/>
        <c:auto val="1"/>
        <c:lblAlgn val="ctr"/>
        <c:lblOffset val="100"/>
        <c:noMultiLvlLbl val="0"/>
      </c:catAx>
      <c:valAx>
        <c:axId val="202637504"/>
        <c:scaling>
          <c:orientation val="minMax"/>
        </c:scaling>
        <c:delete val="1"/>
        <c:axPos val="b"/>
        <c:numFmt formatCode="0.00%" sourceLinked="1"/>
        <c:majorTickMark val="none"/>
        <c:minorTickMark val="none"/>
        <c:tickLblPos val="nextTo"/>
        <c:crossAx val="18415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Preguntas'!$A$290:$A$295</c:f>
              <c:strCache>
                <c:ptCount val="6"/>
                <c:pt idx="0">
                  <c:v>No le gusta parar durante el recorrido</c:v>
                </c:pt>
                <c:pt idx="1">
                  <c:v>Le parece inseguro llevar desconocidos en el carro</c:v>
                </c:pt>
                <c:pt idx="2">
                  <c:v>No confía en la puntualidad de los demás</c:v>
                </c:pt>
                <c:pt idx="3">
                  <c:v>Encuentra difícil concretar un viaje compartido</c:v>
                </c:pt>
                <c:pt idx="4">
                  <c:v>No tiene un horario fijo de entrada y salida de la Universidad</c:v>
                </c:pt>
                <c:pt idx="5">
                  <c:v>No tengo carro</c:v>
                </c:pt>
              </c:strCache>
            </c:strRef>
          </c:cat>
          <c:val>
            <c:numRef>
              <c:f>'Resumen Preguntas'!$B$290:$B$295</c:f>
              <c:numCache>
                <c:formatCode>0.00%</c:formatCode>
                <c:ptCount val="6"/>
                <c:pt idx="0">
                  <c:v>1.0352636687156261E-2</c:v>
                </c:pt>
                <c:pt idx="1">
                  <c:v>1.3911355548366224E-2</c:v>
                </c:pt>
                <c:pt idx="2">
                  <c:v>2.167583306373342E-2</c:v>
                </c:pt>
                <c:pt idx="3">
                  <c:v>2.167583306373342E-2</c:v>
                </c:pt>
                <c:pt idx="4">
                  <c:v>3.6881268197994178E-2</c:v>
                </c:pt>
                <c:pt idx="5">
                  <c:v>4.8204464574571337E-2</c:v>
                </c:pt>
              </c:numCache>
            </c:numRef>
          </c:val>
          <c:extLst>
            <c:ext xmlns:c16="http://schemas.microsoft.com/office/drawing/2014/chart" uri="{C3380CC4-5D6E-409C-BE32-E72D297353CC}">
              <c16:uniqueId val="{00000000-BB97-4D4F-8F84-A00A92B6B065}"/>
            </c:ext>
          </c:extLst>
        </c:ser>
        <c:dLbls>
          <c:dLblPos val="outEnd"/>
          <c:showLegendKey val="0"/>
          <c:showVal val="1"/>
          <c:showCatName val="0"/>
          <c:showSerName val="0"/>
          <c:showPercent val="0"/>
          <c:showBubbleSize val="0"/>
        </c:dLbls>
        <c:gapWidth val="182"/>
        <c:axId val="202639744"/>
        <c:axId val="202640304"/>
      </c:barChart>
      <c:catAx>
        <c:axId val="202639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202640304"/>
        <c:crosses val="autoZero"/>
        <c:auto val="1"/>
        <c:lblAlgn val="ctr"/>
        <c:lblOffset val="100"/>
        <c:noMultiLvlLbl val="0"/>
      </c:catAx>
      <c:valAx>
        <c:axId val="202640304"/>
        <c:scaling>
          <c:orientation val="minMax"/>
        </c:scaling>
        <c:delete val="1"/>
        <c:axPos val="b"/>
        <c:numFmt formatCode="0.00%" sourceLinked="1"/>
        <c:majorTickMark val="none"/>
        <c:minorTickMark val="none"/>
        <c:tickLblPos val="nextTo"/>
        <c:crossAx val="202639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800" b="0" i="0" u="none" strike="noStrike" kern="1200" spc="0" baseline="0">
                <a:solidFill>
                  <a:schemeClr val="bg1">
                    <a:lumMod val="50000"/>
                  </a:schemeClr>
                </a:solidFill>
                <a:latin typeface="+mn-lt"/>
                <a:ea typeface="+mn-ea"/>
                <a:cs typeface="+mn-cs"/>
              </a:defRPr>
            </a:pPr>
            <a:r>
              <a:rPr lang="en-US" sz="1800" b="0" i="0" u="none" strike="noStrike" kern="1200" spc="0" baseline="0">
                <a:solidFill>
                  <a:schemeClr val="bg1">
                    <a:lumMod val="50000"/>
                  </a:schemeClr>
                </a:solidFill>
                <a:latin typeface="+mn-lt"/>
                <a:ea typeface="+mn-ea"/>
                <a:cs typeface="+mn-cs"/>
              </a:rPr>
              <a:t>¿Estaría dispuesto a usar la bicicleta para ir a la Universidad?</a:t>
            </a:r>
          </a:p>
        </c:rich>
      </c:tx>
      <c:layout>
        <c:manualLayout>
          <c:xMode val="edge"/>
          <c:yMode val="edge"/>
          <c:x val="0.12065966754155731"/>
          <c:y val="9.5398451915987767E-2"/>
        </c:manualLayout>
      </c:layout>
      <c:overlay val="0"/>
      <c:spPr>
        <a:noFill/>
        <a:ln>
          <a:noFill/>
        </a:ln>
        <a:effectLst/>
      </c:spPr>
      <c:txPr>
        <a:bodyPr rot="0" spcFirstLastPara="1" vertOverflow="ellipsis" vert="horz" wrap="square" anchor="ctr" anchorCtr="1"/>
        <a:lstStyle/>
        <a:p>
          <a:pPr algn="ctr" rtl="0">
            <a:defRPr lang="en-US" sz="1800" b="0" i="0" u="none" strike="noStrike" kern="1200" spc="0" baseline="0">
              <a:solidFill>
                <a:schemeClr val="bg1">
                  <a:lumMod val="50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055555555555555E-2"/>
          <c:y val="0.35666213586617473"/>
          <c:w val="0.93333333333333335"/>
          <c:h val="0.5162239339692479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59F-4059-91C8-2CF22AE5294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59F-4059-91C8-2CF22AE5294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Preguntas'!$A$205:$A$206</c:f>
              <c:strCache>
                <c:ptCount val="2"/>
                <c:pt idx="0">
                  <c:v>Sí</c:v>
                </c:pt>
                <c:pt idx="1">
                  <c:v>No</c:v>
                </c:pt>
              </c:strCache>
            </c:strRef>
          </c:cat>
          <c:val>
            <c:numRef>
              <c:f>'Resumen Preguntas'!$C$205:$C$206</c:f>
              <c:numCache>
                <c:formatCode>0.00%</c:formatCode>
                <c:ptCount val="2"/>
                <c:pt idx="0">
                  <c:v>0.67130378518278877</c:v>
                </c:pt>
                <c:pt idx="1">
                  <c:v>0.32869621481721129</c:v>
                </c:pt>
              </c:numCache>
            </c:numRef>
          </c:val>
          <c:extLst>
            <c:ext xmlns:c16="http://schemas.microsoft.com/office/drawing/2014/chart" uri="{C3380CC4-5D6E-409C-BE32-E72D297353CC}">
              <c16:uniqueId val="{00000004-059F-4059-91C8-2CF22AE5294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b="0"/>
            </a:pPr>
            <a:r>
              <a:rPr lang="es-CO" b="0" dirty="0">
                <a:solidFill>
                  <a:schemeClr val="bg1">
                    <a:lumMod val="50000"/>
                  </a:schemeClr>
                </a:solidFill>
              </a:rPr>
              <a:t>¿Tiene</a:t>
            </a:r>
            <a:r>
              <a:rPr lang="es-CO" b="0" baseline="0" dirty="0">
                <a:solidFill>
                  <a:schemeClr val="bg1">
                    <a:lumMod val="50000"/>
                  </a:schemeClr>
                </a:solidFill>
              </a:rPr>
              <a:t> bicicleta?</a:t>
            </a:r>
            <a:endParaRPr lang="es-CO" b="0" dirty="0">
              <a:solidFill>
                <a:schemeClr val="bg1">
                  <a:lumMod val="50000"/>
                </a:schemeClr>
              </a:solidFill>
            </a:endParaRPr>
          </a:p>
        </c:rich>
      </c:tx>
      <c:overlay val="0"/>
    </c:title>
    <c:autoTitleDeleted val="0"/>
    <c:plotArea>
      <c:layout>
        <c:manualLayout>
          <c:layoutTarget val="inner"/>
          <c:xMode val="edge"/>
          <c:yMode val="edge"/>
          <c:x val="0.18543275065873185"/>
          <c:y val="0.18937535469031971"/>
          <c:w val="0.64021398041727018"/>
          <c:h val="0.81062464530968048"/>
        </c:manualLayout>
      </c:layout>
      <c:doughnutChart>
        <c:varyColors val="1"/>
        <c:dLbls>
          <c:showLegendKey val="0"/>
          <c:showVal val="0"/>
          <c:showCatName val="0"/>
          <c:showSerName val="0"/>
          <c:showPercent val="1"/>
          <c:showBubbleSize val="0"/>
          <c:showLeaderLines val="0"/>
        </c:dLbls>
        <c:firstSliceAng val="0"/>
        <c:holeSize val="50"/>
      </c:doughnutChart>
    </c:plotArea>
    <c:legend>
      <c:legendPos val="t"/>
      <c:layout>
        <c:manualLayout>
          <c:xMode val="edge"/>
          <c:yMode val="edge"/>
          <c:x val="0.84490716964362467"/>
          <c:y val="0.42888740590384866"/>
          <c:w val="0.10883905981096438"/>
          <c:h val="0.27209927125214323"/>
        </c:manualLayout>
      </c:layout>
      <c:overlay val="0"/>
    </c:legend>
    <c:plotVisOnly val="1"/>
    <c:dispBlanksAs val="zero"/>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800" b="0" i="0" u="none" strike="noStrike" kern="1200" spc="0" baseline="0">
                <a:solidFill>
                  <a:schemeClr val="bg1">
                    <a:lumMod val="50000"/>
                  </a:schemeClr>
                </a:solidFill>
                <a:latin typeface="+mn-lt"/>
                <a:ea typeface="+mn-ea"/>
                <a:cs typeface="+mn-cs"/>
              </a:defRPr>
            </a:pPr>
            <a:r>
              <a:rPr lang="en-US" sz="1800" b="0" i="0" u="none" strike="noStrike" kern="1200" baseline="0" dirty="0">
                <a:solidFill>
                  <a:schemeClr val="bg1">
                    <a:lumMod val="50000"/>
                  </a:schemeClr>
                </a:solidFill>
                <a:latin typeface="+mn-lt"/>
                <a:ea typeface="+mn-ea"/>
                <a:cs typeface="+mn-cs"/>
              </a:rPr>
              <a:t>¿</a:t>
            </a:r>
            <a:r>
              <a:rPr lang="en-US" sz="1800" b="0" i="0" u="none" strike="noStrike" kern="1200" baseline="0" dirty="0" err="1">
                <a:solidFill>
                  <a:schemeClr val="bg1">
                    <a:lumMod val="50000"/>
                  </a:schemeClr>
                </a:solidFill>
                <a:latin typeface="+mn-lt"/>
                <a:ea typeface="+mn-ea"/>
                <a:cs typeface="+mn-cs"/>
              </a:rPr>
              <a:t>Tiene</a:t>
            </a:r>
            <a:r>
              <a:rPr lang="en-US" sz="1800" b="0" i="0" u="none" strike="noStrike" kern="1200" baseline="0" dirty="0">
                <a:solidFill>
                  <a:schemeClr val="bg1">
                    <a:lumMod val="50000"/>
                  </a:schemeClr>
                </a:solidFill>
                <a:latin typeface="+mn-lt"/>
                <a:ea typeface="+mn-ea"/>
                <a:cs typeface="+mn-cs"/>
              </a:rPr>
              <a:t> </a:t>
            </a:r>
            <a:r>
              <a:rPr lang="en-US" sz="1800" b="0" i="0" u="none" strike="noStrike" kern="1200" baseline="0" dirty="0" err="1">
                <a:solidFill>
                  <a:schemeClr val="bg1">
                    <a:lumMod val="50000"/>
                  </a:schemeClr>
                </a:solidFill>
                <a:latin typeface="+mn-lt"/>
                <a:ea typeface="+mn-ea"/>
                <a:cs typeface="+mn-cs"/>
              </a:rPr>
              <a:t>bicicleta</a:t>
            </a:r>
            <a:r>
              <a:rPr lang="en-US" sz="1800" b="0" i="0" u="none" strike="noStrike" kern="1200" baseline="0" dirty="0">
                <a:solidFill>
                  <a:schemeClr val="bg1">
                    <a:lumMod val="50000"/>
                  </a:schemeClr>
                </a:solidFill>
                <a:latin typeface="+mn-lt"/>
                <a:ea typeface="+mn-ea"/>
                <a:cs typeface="+mn-cs"/>
              </a:rPr>
              <a:t>?</a:t>
            </a:r>
          </a:p>
        </c:rich>
      </c:tx>
      <c:layout>
        <c:manualLayout>
          <c:xMode val="edge"/>
          <c:yMode val="edge"/>
          <c:x val="0.324473842824689"/>
          <c:y val="6.4069659358773692E-2"/>
        </c:manualLayout>
      </c:layout>
      <c:overlay val="0"/>
      <c:spPr>
        <a:noFill/>
        <a:ln>
          <a:noFill/>
        </a:ln>
        <a:effectLst/>
      </c:spPr>
      <c:txPr>
        <a:bodyPr rot="0" spcFirstLastPara="1" vertOverflow="ellipsis" vert="horz" wrap="square" anchor="ctr" anchorCtr="1"/>
        <a:lstStyle/>
        <a:p>
          <a:pPr algn="ctr" rtl="0">
            <a:defRPr lang="en-US" sz="1800" b="0" i="0" u="none" strike="noStrike" kern="1200" spc="0" baseline="0">
              <a:solidFill>
                <a:schemeClr val="bg1">
                  <a:lumMod val="50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499792201697817E-2"/>
          <c:y val="0.27747501640628908"/>
          <c:w val="0.904323724581518"/>
          <c:h val="0.57011444674125489"/>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D35-443B-B8E9-BE15EE17590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D35-443B-B8E9-BE15EE17590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Preguntas'!$A$200:$A$201</c:f>
              <c:strCache>
                <c:ptCount val="2"/>
                <c:pt idx="0">
                  <c:v>Sí</c:v>
                </c:pt>
                <c:pt idx="1">
                  <c:v>No</c:v>
                </c:pt>
              </c:strCache>
            </c:strRef>
          </c:cat>
          <c:val>
            <c:numRef>
              <c:f>'Resumen Preguntas'!$C$200:$C$201</c:f>
              <c:numCache>
                <c:formatCode>0.00%</c:formatCode>
                <c:ptCount val="2"/>
                <c:pt idx="0">
                  <c:v>0.37916531866709802</c:v>
                </c:pt>
                <c:pt idx="1">
                  <c:v>0.62083468133290198</c:v>
                </c:pt>
              </c:numCache>
            </c:numRef>
          </c:val>
          <c:extLst>
            <c:ext xmlns:c16="http://schemas.microsoft.com/office/drawing/2014/chart" uri="{C3380CC4-5D6E-409C-BE32-E72D297353CC}">
              <c16:uniqueId val="{00000004-9D35-443B-B8E9-BE15EE17590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 qué frecuencia estaría dispuesto a ir en bicicleta a la Universidad?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Preguntas'!$A$210:$A$215</c:f>
              <c:strCache>
                <c:ptCount val="6"/>
                <c:pt idx="0">
                  <c:v>Todos los días</c:v>
                </c:pt>
                <c:pt idx="1">
                  <c:v>1 vez a la semana</c:v>
                </c:pt>
                <c:pt idx="2">
                  <c:v>2 veces a la semana</c:v>
                </c:pt>
                <c:pt idx="3">
                  <c:v>3 veces a la semana</c:v>
                </c:pt>
                <c:pt idx="4">
                  <c:v>1 vez al mes</c:v>
                </c:pt>
                <c:pt idx="5">
                  <c:v>1 vez al semestre</c:v>
                </c:pt>
              </c:strCache>
            </c:strRef>
          </c:cat>
          <c:val>
            <c:numRef>
              <c:f>'Resumen Preguntas'!$C$210:$C$215</c:f>
              <c:numCache>
                <c:formatCode>0.00%</c:formatCode>
                <c:ptCount val="6"/>
                <c:pt idx="0">
                  <c:v>0.39489795918367349</c:v>
                </c:pt>
                <c:pt idx="1">
                  <c:v>0.12040816326530612</c:v>
                </c:pt>
                <c:pt idx="2">
                  <c:v>0.1653061224489796</c:v>
                </c:pt>
                <c:pt idx="3">
                  <c:v>0.27091836734693875</c:v>
                </c:pt>
                <c:pt idx="4">
                  <c:v>4.1836734693877553E-2</c:v>
                </c:pt>
                <c:pt idx="5">
                  <c:v>6.6326530612244895E-3</c:v>
                </c:pt>
              </c:numCache>
            </c:numRef>
          </c:val>
          <c:extLst>
            <c:ext xmlns:c16="http://schemas.microsoft.com/office/drawing/2014/chart" uri="{C3380CC4-5D6E-409C-BE32-E72D297353CC}">
              <c16:uniqueId val="{00000000-1B3C-4910-8ED8-2D5974073846}"/>
            </c:ext>
          </c:extLst>
        </c:ser>
        <c:dLbls>
          <c:showLegendKey val="0"/>
          <c:showVal val="0"/>
          <c:showCatName val="0"/>
          <c:showSerName val="0"/>
          <c:showPercent val="0"/>
          <c:showBubbleSize val="0"/>
        </c:dLbls>
        <c:gapWidth val="150"/>
        <c:axId val="179974928"/>
        <c:axId val="179975488"/>
      </c:barChart>
      <c:catAx>
        <c:axId val="1799749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179975488"/>
        <c:crosses val="autoZero"/>
        <c:auto val="1"/>
        <c:lblAlgn val="ctr"/>
        <c:lblOffset val="100"/>
        <c:noMultiLvlLbl val="0"/>
      </c:catAx>
      <c:valAx>
        <c:axId val="179975488"/>
        <c:scaling>
          <c:orientation val="minMax"/>
        </c:scaling>
        <c:delete val="1"/>
        <c:axPos val="l"/>
        <c:numFmt formatCode="0.00%" sourceLinked="1"/>
        <c:majorTickMark val="out"/>
        <c:minorTickMark val="none"/>
        <c:tickLblPos val="nextTo"/>
        <c:crossAx val="179974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baseline="0"/>
              <a:t>Distribución  de edades</a:t>
            </a:r>
            <a:endParaRPr lang="en-US"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rgbClr val="92D05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Preguntas'!$A$10:$A$14</c:f>
              <c:strCache>
                <c:ptCount val="5"/>
                <c:pt idx="0">
                  <c:v>Menor de 25 años</c:v>
                </c:pt>
                <c:pt idx="1">
                  <c:v>25 a 34 años</c:v>
                </c:pt>
                <c:pt idx="2">
                  <c:v>35 a 44 años</c:v>
                </c:pt>
                <c:pt idx="3">
                  <c:v>45 a 54 años</c:v>
                </c:pt>
                <c:pt idx="4">
                  <c:v>55 o más</c:v>
                </c:pt>
              </c:strCache>
            </c:strRef>
          </c:cat>
          <c:val>
            <c:numRef>
              <c:f>'Resumen Preguntas'!$C$10:$C$14</c:f>
              <c:numCache>
                <c:formatCode>0.00%</c:formatCode>
                <c:ptCount val="5"/>
                <c:pt idx="0">
                  <c:v>0.53186670980265283</c:v>
                </c:pt>
                <c:pt idx="1">
                  <c:v>0.22484632804917504</c:v>
                </c:pt>
                <c:pt idx="2">
                  <c:v>0.12552571983176966</c:v>
                </c:pt>
                <c:pt idx="3">
                  <c:v>8.1203494014881916E-2</c:v>
                </c:pt>
                <c:pt idx="4">
                  <c:v>3.6557748301520546E-2</c:v>
                </c:pt>
              </c:numCache>
            </c:numRef>
          </c:val>
          <c:extLst>
            <c:ext xmlns:c16="http://schemas.microsoft.com/office/drawing/2014/chart" uri="{C3380CC4-5D6E-409C-BE32-E72D297353CC}">
              <c16:uniqueId val="{00000000-FCBC-4A6C-BB4B-A5A24EEA3ABD}"/>
            </c:ext>
          </c:extLst>
        </c:ser>
        <c:dLbls>
          <c:showLegendKey val="0"/>
          <c:showVal val="0"/>
          <c:showCatName val="0"/>
          <c:showSerName val="0"/>
          <c:showPercent val="0"/>
          <c:showBubbleSize val="0"/>
        </c:dLbls>
        <c:gapWidth val="150"/>
        <c:axId val="177990912"/>
        <c:axId val="177991472"/>
      </c:barChart>
      <c:catAx>
        <c:axId val="177990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77991472"/>
        <c:crosses val="autoZero"/>
        <c:auto val="1"/>
        <c:lblAlgn val="ctr"/>
        <c:lblOffset val="100"/>
        <c:noMultiLvlLbl val="0"/>
      </c:catAx>
      <c:valAx>
        <c:axId val="177991472"/>
        <c:scaling>
          <c:orientation val="minMax"/>
        </c:scaling>
        <c:delete val="1"/>
        <c:axPos val="l"/>
        <c:numFmt formatCode="0.00%" sourceLinked="1"/>
        <c:majorTickMark val="out"/>
        <c:minorTickMark val="none"/>
        <c:tickLblPos val="nextTo"/>
        <c:crossAx val="177990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800" b="0" i="0" baseline="0">
                <a:effectLst/>
              </a:rPr>
              <a:t>Razones que lo desmotivan a usar la bicicleta</a:t>
            </a:r>
            <a:endParaRPr lang="es-CO">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49050027873962576"/>
          <c:y val="0.17907023714707082"/>
          <c:w val="0.45787999975572113"/>
          <c:h val="0.77253240146182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Preguntas'!$A$325:$A$331</c:f>
              <c:strCache>
                <c:ptCount val="7"/>
                <c:pt idx="0">
                  <c:v>No saber montar bicicleta</c:v>
                </c:pt>
                <c:pt idx="1">
                  <c:v>No tener bicicleta disponible</c:v>
                </c:pt>
                <c:pt idx="2">
                  <c:v>No le gusta hacer ejercicio con ropa de trabajo/estudio</c:v>
                </c:pt>
                <c:pt idx="3">
                  <c:v>El Clima</c:v>
                </c:pt>
                <c:pt idx="4">
                  <c:v>El riesgo de sufrir un accidente de tránsito</c:v>
                </c:pt>
                <c:pt idx="5">
                  <c:v>El riesgo de que lo roben</c:v>
                </c:pt>
                <c:pt idx="6">
                  <c:v>La distancia</c:v>
                </c:pt>
              </c:strCache>
            </c:strRef>
          </c:cat>
          <c:val>
            <c:numRef>
              <c:f>'Resumen Preguntas'!$B$325:$B$331</c:f>
              <c:numCache>
                <c:formatCode>0.00%</c:formatCode>
                <c:ptCount val="7"/>
                <c:pt idx="0">
                  <c:v>2.6205111614364285E-2</c:v>
                </c:pt>
                <c:pt idx="1">
                  <c:v>6.0821740537043027E-2</c:v>
                </c:pt>
                <c:pt idx="2">
                  <c:v>0.10223228728566806</c:v>
                </c:pt>
                <c:pt idx="3">
                  <c:v>0.14655451310255579</c:v>
                </c:pt>
                <c:pt idx="4">
                  <c:v>0.16467162730507925</c:v>
                </c:pt>
                <c:pt idx="5">
                  <c:v>0.1766418634746037</c:v>
                </c:pt>
                <c:pt idx="6">
                  <c:v>0.23778712390812035</c:v>
                </c:pt>
              </c:numCache>
            </c:numRef>
          </c:val>
          <c:extLst>
            <c:ext xmlns:c16="http://schemas.microsoft.com/office/drawing/2014/chart" uri="{C3380CC4-5D6E-409C-BE32-E72D297353CC}">
              <c16:uniqueId val="{00000000-43A5-4746-84F3-606A03D081CB}"/>
            </c:ext>
          </c:extLst>
        </c:ser>
        <c:dLbls>
          <c:dLblPos val="outEnd"/>
          <c:showLegendKey val="0"/>
          <c:showVal val="1"/>
          <c:showCatName val="0"/>
          <c:showSerName val="0"/>
          <c:showPercent val="0"/>
          <c:showBubbleSize val="0"/>
        </c:dLbls>
        <c:gapWidth val="182"/>
        <c:axId val="202860320"/>
        <c:axId val="202860880"/>
      </c:barChart>
      <c:catAx>
        <c:axId val="202860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02860880"/>
        <c:crosses val="autoZero"/>
        <c:auto val="1"/>
        <c:lblAlgn val="ctr"/>
        <c:lblOffset val="100"/>
        <c:noMultiLvlLbl val="0"/>
      </c:catAx>
      <c:valAx>
        <c:axId val="202860880"/>
        <c:scaling>
          <c:orientation val="minMax"/>
        </c:scaling>
        <c:delete val="1"/>
        <c:axPos val="b"/>
        <c:numFmt formatCode="0.00%" sourceLinked="1"/>
        <c:majorTickMark val="none"/>
        <c:minorTickMark val="none"/>
        <c:tickLblPos val="nextTo"/>
        <c:crossAx val="202860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s-CO" sz="1800"/>
              <a:t>Razones que lo motivan</a:t>
            </a:r>
            <a:r>
              <a:rPr lang="es-CO" sz="1800" baseline="0"/>
              <a:t> a usar la bicicleta</a:t>
            </a:r>
            <a:endParaRPr lang="es-CO"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48186512950302435"/>
          <c:y val="0.1637935715837249"/>
          <c:w val="0.44981462679633522"/>
          <c:h val="0.7862970298727578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Preguntas'!$I$322:$I$327</c:f>
              <c:strCache>
                <c:ptCount val="6"/>
                <c:pt idx="0">
                  <c:v>Se demora menos</c:v>
                </c:pt>
                <c:pt idx="1">
                  <c:v>Contribuir a que los trancones de la ciudad disminuyan</c:v>
                </c:pt>
                <c:pt idx="2">
                  <c:v>Evita los trancones</c:v>
                </c:pt>
                <c:pt idx="3">
                  <c:v>Es más económico</c:v>
                </c:pt>
                <c:pt idx="4">
                  <c:v>Contribuir con el medio ambiente</c:v>
                </c:pt>
                <c:pt idx="5">
                  <c:v>Le permite hacer ejercicio, lo que es bueno para su salud y apariencia física</c:v>
                </c:pt>
              </c:strCache>
            </c:strRef>
          </c:cat>
          <c:val>
            <c:numRef>
              <c:f>'Resumen Preguntas'!$J$322:$J$327</c:f>
              <c:numCache>
                <c:formatCode>0.00%</c:formatCode>
                <c:ptCount val="6"/>
                <c:pt idx="0">
                  <c:v>0.25493367842122289</c:v>
                </c:pt>
                <c:pt idx="1">
                  <c:v>0.32028469750889682</c:v>
                </c:pt>
                <c:pt idx="2">
                  <c:v>0.41022322872856681</c:v>
                </c:pt>
                <c:pt idx="3">
                  <c:v>0.43578130054998382</c:v>
                </c:pt>
                <c:pt idx="4">
                  <c:v>0.51827887415076024</c:v>
                </c:pt>
                <c:pt idx="5">
                  <c:v>0.56745389841475247</c:v>
                </c:pt>
              </c:numCache>
            </c:numRef>
          </c:val>
          <c:extLst>
            <c:ext xmlns:c16="http://schemas.microsoft.com/office/drawing/2014/chart" uri="{C3380CC4-5D6E-409C-BE32-E72D297353CC}">
              <c16:uniqueId val="{00000000-6C09-4FBC-9F65-4DF25AA5515E}"/>
            </c:ext>
          </c:extLst>
        </c:ser>
        <c:dLbls>
          <c:dLblPos val="outEnd"/>
          <c:showLegendKey val="0"/>
          <c:showVal val="1"/>
          <c:showCatName val="0"/>
          <c:showSerName val="0"/>
          <c:showPercent val="0"/>
          <c:showBubbleSize val="0"/>
        </c:dLbls>
        <c:gapWidth val="182"/>
        <c:axId val="202863120"/>
        <c:axId val="207055040"/>
      </c:barChart>
      <c:catAx>
        <c:axId val="202863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07055040"/>
        <c:crosses val="autoZero"/>
        <c:auto val="1"/>
        <c:lblAlgn val="ctr"/>
        <c:lblOffset val="100"/>
        <c:noMultiLvlLbl val="0"/>
      </c:catAx>
      <c:valAx>
        <c:axId val="207055040"/>
        <c:scaling>
          <c:orientation val="minMax"/>
        </c:scaling>
        <c:delete val="1"/>
        <c:axPos val="b"/>
        <c:numFmt formatCode="0.00%" sourceLinked="1"/>
        <c:majorTickMark val="none"/>
        <c:minorTickMark val="none"/>
        <c:tickLblPos val="nextTo"/>
        <c:crossAx val="202863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¿Ha utilizado tecnologías</a:t>
            </a:r>
            <a:r>
              <a:rPr lang="en-US" b="1" baseline="0"/>
              <a:t> de información?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8D-4D88-A8E5-789717A12C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8D-4D88-A8E5-789717A12C2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Preguntas'!$G$340:$G$341</c:f>
              <c:strCache>
                <c:ptCount val="2"/>
                <c:pt idx="0">
                  <c:v>Sí</c:v>
                </c:pt>
                <c:pt idx="1">
                  <c:v>No</c:v>
                </c:pt>
              </c:strCache>
            </c:strRef>
          </c:cat>
          <c:val>
            <c:numRef>
              <c:f>'Resumen Preguntas'!$I$340:$I$341</c:f>
              <c:numCache>
                <c:formatCode>0.00%</c:formatCode>
                <c:ptCount val="2"/>
                <c:pt idx="0">
                  <c:v>0.70009705596894212</c:v>
                </c:pt>
                <c:pt idx="1">
                  <c:v>0.29990294403105788</c:v>
                </c:pt>
              </c:numCache>
            </c:numRef>
          </c:val>
          <c:extLst>
            <c:ext xmlns:c16="http://schemas.microsoft.com/office/drawing/2014/chart" uri="{C3380CC4-5D6E-409C-BE32-E72D297353CC}">
              <c16:uniqueId val="{00000004-598D-4D88-A8E5-789717A12C2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¿Usted</a:t>
            </a:r>
            <a:r>
              <a:rPr lang="en-US" b="1" baseline="0"/>
              <a:t> cuenta con tecnologías de información?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97-4FB4-870C-7F2E0FAC91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97-4FB4-870C-7F2E0FAC911D}"/>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Preguntas'!$G$346:$G$347</c:f>
              <c:strCache>
                <c:ptCount val="2"/>
                <c:pt idx="0">
                  <c:v>Sí</c:v>
                </c:pt>
                <c:pt idx="1">
                  <c:v>No</c:v>
                </c:pt>
              </c:strCache>
            </c:strRef>
          </c:cat>
          <c:val>
            <c:numRef>
              <c:f>'Resumen Preguntas'!$I$346:$I$347</c:f>
              <c:numCache>
                <c:formatCode>0.00%</c:formatCode>
                <c:ptCount val="2"/>
                <c:pt idx="0">
                  <c:v>0.90262051116143638</c:v>
                </c:pt>
                <c:pt idx="1">
                  <c:v>9.7379488838563566E-2</c:v>
                </c:pt>
              </c:numCache>
            </c:numRef>
          </c:val>
          <c:extLst>
            <c:ext xmlns:c16="http://schemas.microsoft.com/office/drawing/2014/chart" uri="{C3380CC4-5D6E-409C-BE32-E72D297353CC}">
              <c16:uniqueId val="{00000004-0397-4FB4-870C-7F2E0FAC911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r>
              <a:rPr lang="es-CO" sz="1500" b="1" i="0" baseline="0" dirty="0">
                <a:effectLst/>
              </a:rPr>
              <a:t>¿Qué tan segura es la zona aledaña para caminar?</a:t>
            </a:r>
            <a:endParaRPr lang="en-US" sz="1500" dirty="0">
              <a:effectLst/>
            </a:endParaRPr>
          </a:p>
        </c:rich>
      </c:tx>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Preguntas'!$G$369:$G$372</c:f>
              <c:strCache>
                <c:ptCount val="4"/>
                <c:pt idx="0">
                  <c:v>Insegura</c:v>
                </c:pt>
                <c:pt idx="1">
                  <c:v>Poco segura</c:v>
                </c:pt>
                <c:pt idx="2">
                  <c:v>Medianamente segura</c:v>
                </c:pt>
                <c:pt idx="3">
                  <c:v>Muy segura</c:v>
                </c:pt>
              </c:strCache>
            </c:strRef>
          </c:cat>
          <c:val>
            <c:numRef>
              <c:f>'Resumen Preguntas'!$I$369:$I$372</c:f>
              <c:numCache>
                <c:formatCode>0.00%</c:formatCode>
                <c:ptCount val="4"/>
                <c:pt idx="0">
                  <c:v>6.5027499191200253E-2</c:v>
                </c:pt>
                <c:pt idx="1">
                  <c:v>0.22549336784212229</c:v>
                </c:pt>
                <c:pt idx="2">
                  <c:v>0.62212876091879654</c:v>
                </c:pt>
                <c:pt idx="3">
                  <c:v>8.7350372047880945E-2</c:v>
                </c:pt>
              </c:numCache>
            </c:numRef>
          </c:val>
          <c:extLst>
            <c:ext xmlns:c16="http://schemas.microsoft.com/office/drawing/2014/chart" uri="{C3380CC4-5D6E-409C-BE32-E72D297353CC}">
              <c16:uniqueId val="{00000000-6C64-461E-953B-F614C6ADF841}"/>
            </c:ext>
          </c:extLst>
        </c:ser>
        <c:dLbls>
          <c:showLegendKey val="0"/>
          <c:showVal val="0"/>
          <c:showCatName val="0"/>
          <c:showSerName val="0"/>
          <c:showPercent val="0"/>
          <c:showBubbleSize val="0"/>
        </c:dLbls>
        <c:gapWidth val="219"/>
        <c:overlap val="-27"/>
        <c:axId val="184925312"/>
        <c:axId val="184925872"/>
      </c:barChart>
      <c:catAx>
        <c:axId val="18492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84925872"/>
        <c:crosses val="autoZero"/>
        <c:auto val="1"/>
        <c:lblAlgn val="ctr"/>
        <c:lblOffset val="100"/>
        <c:noMultiLvlLbl val="0"/>
      </c:catAx>
      <c:valAx>
        <c:axId val="184925872"/>
        <c:scaling>
          <c:orientation val="minMax"/>
        </c:scaling>
        <c:delete val="1"/>
        <c:axPos val="l"/>
        <c:numFmt formatCode="0.00%" sourceLinked="1"/>
        <c:majorTickMark val="none"/>
        <c:minorTickMark val="none"/>
        <c:tickLblPos val="nextTo"/>
        <c:crossAx val="184925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r>
              <a:rPr lang="es-CO" sz="1500" b="1" i="0" baseline="0" dirty="0">
                <a:effectLst/>
              </a:rPr>
              <a:t>¿</a:t>
            </a:r>
            <a:r>
              <a:rPr lang="es-CO" sz="1500" b="1" i="0" u="none" strike="noStrike" baseline="0" dirty="0">
                <a:effectLst/>
              </a:rPr>
              <a:t>Qué tan segura es la zona aledaña para </a:t>
            </a:r>
            <a:r>
              <a:rPr lang="es-CO" sz="1500" b="1" i="0" baseline="0" dirty="0">
                <a:effectLst/>
              </a:rPr>
              <a:t>montar en bicicleta?</a:t>
            </a:r>
            <a:endParaRPr lang="en-US" sz="1500" dirty="0">
              <a:effectLst/>
            </a:endParaRPr>
          </a:p>
        </c:rich>
      </c:tx>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Preguntas'!$G$391:$G$394</c:f>
              <c:strCache>
                <c:ptCount val="4"/>
                <c:pt idx="0">
                  <c:v>Insegura</c:v>
                </c:pt>
                <c:pt idx="1">
                  <c:v>Poco segura</c:v>
                </c:pt>
                <c:pt idx="2">
                  <c:v>Medianamente segura</c:v>
                </c:pt>
                <c:pt idx="3">
                  <c:v>Muy segura</c:v>
                </c:pt>
              </c:strCache>
            </c:strRef>
          </c:cat>
          <c:val>
            <c:numRef>
              <c:f>'Resumen Preguntas'!$I$391:$I$394</c:f>
              <c:numCache>
                <c:formatCode>0.00%</c:formatCode>
                <c:ptCount val="4"/>
                <c:pt idx="0">
                  <c:v>9.7703008735037206E-2</c:v>
                </c:pt>
                <c:pt idx="1">
                  <c:v>0.30766742154642512</c:v>
                </c:pt>
                <c:pt idx="2">
                  <c:v>0.52636687156260109</c:v>
                </c:pt>
                <c:pt idx="3">
                  <c:v>6.8262698155936594E-2</c:v>
                </c:pt>
              </c:numCache>
            </c:numRef>
          </c:val>
          <c:extLst>
            <c:ext xmlns:c16="http://schemas.microsoft.com/office/drawing/2014/chart" uri="{C3380CC4-5D6E-409C-BE32-E72D297353CC}">
              <c16:uniqueId val="{00000000-05FD-46CE-A6F8-9122FDAAB6B5}"/>
            </c:ext>
          </c:extLst>
        </c:ser>
        <c:dLbls>
          <c:showLegendKey val="0"/>
          <c:showVal val="0"/>
          <c:showCatName val="0"/>
          <c:showSerName val="0"/>
          <c:showPercent val="0"/>
          <c:showBubbleSize val="0"/>
        </c:dLbls>
        <c:gapWidth val="219"/>
        <c:overlap val="-27"/>
        <c:axId val="207858432"/>
        <c:axId val="207858992"/>
      </c:barChart>
      <c:catAx>
        <c:axId val="2078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207858992"/>
        <c:crosses val="autoZero"/>
        <c:auto val="1"/>
        <c:lblAlgn val="ctr"/>
        <c:lblOffset val="100"/>
        <c:noMultiLvlLbl val="0"/>
      </c:catAx>
      <c:valAx>
        <c:axId val="207858992"/>
        <c:scaling>
          <c:orientation val="minMax"/>
        </c:scaling>
        <c:delete val="1"/>
        <c:axPos val="l"/>
        <c:numFmt formatCode="0.00%" sourceLinked="1"/>
        <c:majorTickMark val="none"/>
        <c:minorTickMark val="none"/>
        <c:tickLblPos val="nextTo"/>
        <c:crossAx val="207858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CO" sz="1600" dirty="0"/>
              <a:t>Tiempo de viaje promedio por modo (min) en 2015</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Huellas!$A$15:$A$23</c:f>
              <c:strCache>
                <c:ptCount val="9"/>
                <c:pt idx="0">
                  <c:v>A pie</c:v>
                </c:pt>
                <c:pt idx="1">
                  <c:v>Taxi</c:v>
                </c:pt>
                <c:pt idx="2">
                  <c:v>Bicicleta</c:v>
                </c:pt>
                <c:pt idx="3">
                  <c:v>Carro particular como conductor</c:v>
                </c:pt>
                <c:pt idx="4">
                  <c:v>Carro particular como pasajero</c:v>
                </c:pt>
                <c:pt idx="5">
                  <c:v>Motocicleta</c:v>
                </c:pt>
                <c:pt idx="6">
                  <c:v>Otro</c:v>
                </c:pt>
                <c:pt idx="7">
                  <c:v>Transmilenio</c:v>
                </c:pt>
                <c:pt idx="8">
                  <c:v>Bus/Buseta/Colectivo</c:v>
                </c:pt>
              </c:strCache>
            </c:strRef>
          </c:cat>
          <c:val>
            <c:numRef>
              <c:f>Huellas!$B$15:$B$23</c:f>
              <c:numCache>
                <c:formatCode>0</c:formatCode>
                <c:ptCount val="9"/>
                <c:pt idx="0">
                  <c:v>17.402173913043477</c:v>
                </c:pt>
                <c:pt idx="1">
                  <c:v>24.364963503649633</c:v>
                </c:pt>
                <c:pt idx="2">
                  <c:v>35.290178571428569</c:v>
                </c:pt>
                <c:pt idx="3">
                  <c:v>38.890862944162436</c:v>
                </c:pt>
                <c:pt idx="4">
                  <c:v>40.654929577464792</c:v>
                </c:pt>
                <c:pt idx="5">
                  <c:v>42.064935064935064</c:v>
                </c:pt>
                <c:pt idx="6">
                  <c:v>49.68</c:v>
                </c:pt>
                <c:pt idx="7">
                  <c:v>51.084264832330177</c:v>
                </c:pt>
                <c:pt idx="8">
                  <c:v>52.599522292993633</c:v>
                </c:pt>
              </c:numCache>
            </c:numRef>
          </c:val>
          <c:extLst>
            <c:ext xmlns:c16="http://schemas.microsoft.com/office/drawing/2014/chart" uri="{C3380CC4-5D6E-409C-BE32-E72D297353CC}">
              <c16:uniqueId val="{00000000-836F-42D2-8473-BB8FEF4AF7B0}"/>
            </c:ext>
          </c:extLst>
        </c:ser>
        <c:dLbls>
          <c:dLblPos val="outEnd"/>
          <c:showLegendKey val="0"/>
          <c:showVal val="1"/>
          <c:showCatName val="0"/>
          <c:showSerName val="0"/>
          <c:showPercent val="0"/>
          <c:showBubbleSize val="0"/>
        </c:dLbls>
        <c:gapWidth val="182"/>
        <c:axId val="207861232"/>
        <c:axId val="207403200"/>
      </c:barChart>
      <c:catAx>
        <c:axId val="207861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207403200"/>
        <c:crosses val="autoZero"/>
        <c:auto val="1"/>
        <c:lblAlgn val="ctr"/>
        <c:lblOffset val="100"/>
        <c:noMultiLvlLbl val="0"/>
      </c:catAx>
      <c:valAx>
        <c:axId val="207403200"/>
        <c:scaling>
          <c:orientation val="minMax"/>
        </c:scaling>
        <c:delete val="1"/>
        <c:axPos val="b"/>
        <c:numFmt formatCode="0" sourceLinked="1"/>
        <c:majorTickMark val="none"/>
        <c:minorTickMark val="none"/>
        <c:tickLblPos val="nextTo"/>
        <c:crossAx val="207861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Tiempo de viaje promedio por modo (min) en 2013</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43787168905597523"/>
          <c:y val="0.17294345745977574"/>
          <c:w val="0.52169285215708849"/>
          <c:h val="0.8089156204290589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Huella!$A$13:$A$21</c:f>
              <c:strCache>
                <c:ptCount val="9"/>
                <c:pt idx="0">
                  <c:v>A pie</c:v>
                </c:pt>
                <c:pt idx="1">
                  <c:v>Taxi</c:v>
                </c:pt>
                <c:pt idx="2">
                  <c:v>Carro particular como pasajero</c:v>
                </c:pt>
                <c:pt idx="3">
                  <c:v>Otro</c:v>
                </c:pt>
                <c:pt idx="4">
                  <c:v>Bicicleta</c:v>
                </c:pt>
                <c:pt idx="5">
                  <c:v>Carro particular como conductor</c:v>
                </c:pt>
                <c:pt idx="6">
                  <c:v>Motocicleta</c:v>
                </c:pt>
                <c:pt idx="7">
                  <c:v>Bus/Buseta/Colectivo</c:v>
                </c:pt>
                <c:pt idx="8">
                  <c:v>Transmilenio</c:v>
                </c:pt>
              </c:strCache>
            </c:strRef>
          </c:cat>
          <c:val>
            <c:numRef>
              <c:f>Huella!$B$13:$B$21</c:f>
              <c:numCache>
                <c:formatCode>0</c:formatCode>
                <c:ptCount val="9"/>
                <c:pt idx="0">
                  <c:v>16.236842105263158</c:v>
                </c:pt>
                <c:pt idx="1">
                  <c:v>24.415254237288135</c:v>
                </c:pt>
                <c:pt idx="2">
                  <c:v>30.940298507462686</c:v>
                </c:pt>
                <c:pt idx="3">
                  <c:v>31</c:v>
                </c:pt>
                <c:pt idx="4">
                  <c:v>31.244444444444444</c:v>
                </c:pt>
                <c:pt idx="5">
                  <c:v>32.788235294117648</c:v>
                </c:pt>
                <c:pt idx="6">
                  <c:v>36.029411764705884</c:v>
                </c:pt>
                <c:pt idx="7">
                  <c:v>43.924242424242422</c:v>
                </c:pt>
                <c:pt idx="8">
                  <c:v>44.747500000000002</c:v>
                </c:pt>
              </c:numCache>
            </c:numRef>
          </c:val>
          <c:extLst>
            <c:ext xmlns:c16="http://schemas.microsoft.com/office/drawing/2014/chart" uri="{C3380CC4-5D6E-409C-BE32-E72D297353CC}">
              <c16:uniqueId val="{00000000-6468-41E8-98C9-9EE3B14EFB1E}"/>
            </c:ext>
          </c:extLst>
        </c:ser>
        <c:dLbls>
          <c:dLblPos val="outEnd"/>
          <c:showLegendKey val="0"/>
          <c:showVal val="1"/>
          <c:showCatName val="0"/>
          <c:showSerName val="0"/>
          <c:showPercent val="0"/>
          <c:showBubbleSize val="0"/>
        </c:dLbls>
        <c:gapWidth val="182"/>
        <c:axId val="207405440"/>
        <c:axId val="207406000"/>
      </c:barChart>
      <c:catAx>
        <c:axId val="207405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207406000"/>
        <c:crosses val="autoZero"/>
        <c:auto val="1"/>
        <c:lblAlgn val="ctr"/>
        <c:lblOffset val="100"/>
        <c:noMultiLvlLbl val="0"/>
      </c:catAx>
      <c:valAx>
        <c:axId val="207406000"/>
        <c:scaling>
          <c:orientation val="minMax"/>
        </c:scaling>
        <c:delete val="1"/>
        <c:axPos val="b"/>
        <c:numFmt formatCode="0" sourceLinked="1"/>
        <c:majorTickMark val="none"/>
        <c:minorTickMark val="none"/>
        <c:tickLblPos val="nextTo"/>
        <c:crossAx val="207405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CO" sz="1400" b="0" i="0" u="none" strike="noStrike" kern="1200" spc="0" baseline="0" noProof="0">
                <a:solidFill>
                  <a:schemeClr val="tx1">
                    <a:lumMod val="65000"/>
                    <a:lumOff val="35000"/>
                  </a:schemeClr>
                </a:solidFill>
                <a:latin typeface="+mn-lt"/>
                <a:ea typeface="+mn-ea"/>
                <a:cs typeface="+mn-cs"/>
              </a:defRPr>
            </a:pPr>
            <a:r>
              <a:rPr lang="es-CO" noProof="0" dirty="0"/>
              <a:t>Dinero invertido mensualmente en promedio por modo en 2015</a:t>
            </a:r>
          </a:p>
        </c:rich>
      </c:tx>
      <c:overlay val="0"/>
      <c:spPr>
        <a:noFill/>
        <a:ln>
          <a:noFill/>
        </a:ln>
        <a:effectLst/>
      </c:spPr>
      <c:txPr>
        <a:bodyPr rot="0" spcFirstLastPara="1" vertOverflow="ellipsis" vert="horz" wrap="square" anchor="ctr" anchorCtr="1"/>
        <a:lstStyle/>
        <a:p>
          <a:pPr>
            <a:defRPr lang="es-CO" sz="1400" b="0" i="0" u="none" strike="noStrike" kern="1200" spc="0" baseline="0" noProof="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42706823013855388"/>
          <c:y val="0.14447477793437288"/>
          <c:w val="0.47487614025734221"/>
          <c:h val="0.82508034548941833"/>
        </c:manualLayout>
      </c:layout>
      <c:barChart>
        <c:barDir val="bar"/>
        <c:grouping val="clustered"/>
        <c:varyColors val="0"/>
        <c:ser>
          <c:idx val="0"/>
          <c:order val="0"/>
          <c:spPr>
            <a:solidFill>
              <a:schemeClr val="accent1"/>
            </a:solidFill>
            <a:ln>
              <a:noFill/>
            </a:ln>
            <a:effectLst/>
          </c:spPr>
          <c:invertIfNegative val="0"/>
          <c:dLbls>
            <c:dLbl>
              <c:idx val="7"/>
              <c:layout>
                <c:manualLayout>
                  <c:x val="-1.2509712264797709E-2"/>
                  <c:y val="-3.32125926285914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CD-4C21-85CB-919C74F70F84}"/>
                </c:ext>
              </c:extLst>
            </c:dLbl>
            <c:dLbl>
              <c:idx val="8"/>
              <c:layout>
                <c:manualLayout>
                  <c:x val="-1.2509712264797709E-2"/>
                  <c:y val="-4.70511728905045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CD-4C21-85CB-919C74F70F84}"/>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Huellas!$A$66:$A$74</c:f>
              <c:strCache>
                <c:ptCount val="9"/>
                <c:pt idx="0">
                  <c:v>A pie</c:v>
                </c:pt>
                <c:pt idx="1">
                  <c:v>Bicicleta</c:v>
                </c:pt>
                <c:pt idx="2">
                  <c:v>Motocicleta</c:v>
                </c:pt>
                <c:pt idx="3">
                  <c:v>Bus/Buseta/Colectivo</c:v>
                </c:pt>
                <c:pt idx="4">
                  <c:v>Transmilenio</c:v>
                </c:pt>
                <c:pt idx="5">
                  <c:v>Carro particular como pasajero</c:v>
                </c:pt>
                <c:pt idx="6">
                  <c:v>Otro</c:v>
                </c:pt>
                <c:pt idx="7">
                  <c:v>Carro particular como conductor</c:v>
                </c:pt>
                <c:pt idx="8">
                  <c:v>Taxi</c:v>
                </c:pt>
              </c:strCache>
            </c:strRef>
          </c:cat>
          <c:val>
            <c:numRef>
              <c:f>Huellas!$B$66:$B$74</c:f>
              <c:numCache>
                <c:formatCode>_-[$$-240A]* #,##0.00_-;\-[$$-240A]* #,##0.00_-;_-[$$-240A]* "-"??_-;_-@_-</c:formatCode>
                <c:ptCount val="9"/>
                <c:pt idx="0">
                  <c:v>0</c:v>
                </c:pt>
                <c:pt idx="1">
                  <c:v>0</c:v>
                </c:pt>
                <c:pt idx="2">
                  <c:v>93857.142857142855</c:v>
                </c:pt>
                <c:pt idx="3">
                  <c:v>118074.84076433121</c:v>
                </c:pt>
                <c:pt idx="4">
                  <c:v>128282.88907996562</c:v>
                </c:pt>
                <c:pt idx="5">
                  <c:v>152218.30985915492</c:v>
                </c:pt>
                <c:pt idx="6">
                  <c:v>213840</c:v>
                </c:pt>
                <c:pt idx="7">
                  <c:v>315426.39593908633</c:v>
                </c:pt>
                <c:pt idx="8">
                  <c:v>370226.27737226279</c:v>
                </c:pt>
              </c:numCache>
            </c:numRef>
          </c:val>
          <c:extLst>
            <c:ext xmlns:c16="http://schemas.microsoft.com/office/drawing/2014/chart" uri="{C3380CC4-5D6E-409C-BE32-E72D297353CC}">
              <c16:uniqueId val="{00000002-35CD-4C21-85CB-919C74F70F84}"/>
            </c:ext>
          </c:extLst>
        </c:ser>
        <c:dLbls>
          <c:dLblPos val="outEnd"/>
          <c:showLegendKey val="0"/>
          <c:showVal val="1"/>
          <c:showCatName val="0"/>
          <c:showSerName val="0"/>
          <c:showPercent val="0"/>
          <c:showBubbleSize val="0"/>
        </c:dLbls>
        <c:gapWidth val="182"/>
        <c:axId val="185065808"/>
        <c:axId val="185066368"/>
      </c:barChart>
      <c:catAx>
        <c:axId val="185065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185066368"/>
        <c:crosses val="autoZero"/>
        <c:auto val="1"/>
        <c:lblAlgn val="ctr"/>
        <c:lblOffset val="100"/>
        <c:noMultiLvlLbl val="0"/>
      </c:catAx>
      <c:valAx>
        <c:axId val="185066368"/>
        <c:scaling>
          <c:orientation val="minMax"/>
        </c:scaling>
        <c:delete val="1"/>
        <c:axPos val="b"/>
        <c:numFmt formatCode="_-[$$-240A]* #,##0.00_-;\-[$$-240A]* #,##0.00_-;_-[$$-240A]* &quot;-&quot;??_-;_-@_-" sourceLinked="1"/>
        <c:majorTickMark val="none"/>
        <c:minorTickMark val="none"/>
        <c:tickLblPos val="nextTo"/>
        <c:crossAx val="185065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Dinero invertido mensualmente en promedio por modo en 2013</a:t>
            </a:r>
          </a:p>
        </c:rich>
      </c:tx>
      <c:overlay val="0"/>
      <c:spPr>
        <a:noFill/>
        <a:ln>
          <a:noFill/>
        </a:ln>
        <a:effectLst/>
      </c:spPr>
    </c:title>
    <c:autoTitleDeleted val="0"/>
    <c:plotArea>
      <c:layout>
        <c:manualLayout>
          <c:layoutTarget val="inner"/>
          <c:xMode val="edge"/>
          <c:yMode val="edge"/>
          <c:x val="0.42054712233135805"/>
          <c:y val="0.14804631522248149"/>
          <c:w val="0.4851966184639292"/>
          <c:h val="0.8207561854011334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Huella!$A$13:$A$21</c:f>
              <c:strCache>
                <c:ptCount val="9"/>
                <c:pt idx="0">
                  <c:v>A pie</c:v>
                </c:pt>
                <c:pt idx="1">
                  <c:v>Bicicleta</c:v>
                </c:pt>
                <c:pt idx="2">
                  <c:v>Otro</c:v>
                </c:pt>
                <c:pt idx="3">
                  <c:v>Bus/Buseta/Colectivo</c:v>
                </c:pt>
                <c:pt idx="4">
                  <c:v>Motocicleta</c:v>
                </c:pt>
                <c:pt idx="5">
                  <c:v>Transmilenio</c:v>
                </c:pt>
                <c:pt idx="6">
                  <c:v>Carro particular como pasajero</c:v>
                </c:pt>
                <c:pt idx="7">
                  <c:v>Carro particular como conductor</c:v>
                </c:pt>
                <c:pt idx="8">
                  <c:v>Taxi</c:v>
                </c:pt>
              </c:strCache>
            </c:strRef>
          </c:cat>
          <c:val>
            <c:numRef>
              <c:f>Huella!$D$13:$D$21</c:f>
              <c:numCache>
                <c:formatCode>"$"#,##0</c:formatCode>
                <c:ptCount val="9"/>
                <c:pt idx="0">
                  <c:v>0</c:v>
                </c:pt>
                <c:pt idx="1">
                  <c:v>0</c:v>
                </c:pt>
                <c:pt idx="2">
                  <c:v>66000</c:v>
                </c:pt>
                <c:pt idx="3">
                  <c:v>91199.999999999985</c:v>
                </c:pt>
                <c:pt idx="4">
                  <c:v>95117.647058823539</c:v>
                </c:pt>
                <c:pt idx="5">
                  <c:v>127050</c:v>
                </c:pt>
                <c:pt idx="6">
                  <c:v>158104.4776119403</c:v>
                </c:pt>
                <c:pt idx="7">
                  <c:v>207447.05882352943</c:v>
                </c:pt>
                <c:pt idx="8">
                  <c:v>354050.84745762713</c:v>
                </c:pt>
              </c:numCache>
            </c:numRef>
          </c:val>
          <c:extLst>
            <c:ext xmlns:c16="http://schemas.microsoft.com/office/drawing/2014/chart" uri="{C3380CC4-5D6E-409C-BE32-E72D297353CC}">
              <c16:uniqueId val="{00000000-BAC0-4291-8BDE-31266C8BD659}"/>
            </c:ext>
          </c:extLst>
        </c:ser>
        <c:dLbls>
          <c:showLegendKey val="0"/>
          <c:showVal val="0"/>
          <c:showCatName val="0"/>
          <c:showSerName val="0"/>
          <c:showPercent val="0"/>
          <c:showBubbleSize val="0"/>
        </c:dLbls>
        <c:gapWidth val="182"/>
        <c:axId val="185068608"/>
        <c:axId val="185069168"/>
      </c:barChart>
      <c:catAx>
        <c:axId val="18506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185069168"/>
        <c:crosses val="autoZero"/>
        <c:auto val="1"/>
        <c:lblAlgn val="ctr"/>
        <c:lblOffset val="100"/>
        <c:noMultiLvlLbl val="0"/>
      </c:catAx>
      <c:valAx>
        <c:axId val="185069168"/>
        <c:scaling>
          <c:orientation val="minMax"/>
        </c:scaling>
        <c:delete val="1"/>
        <c:axPos val="b"/>
        <c:numFmt formatCode="&quot;$&quot;#,##0" sourceLinked="1"/>
        <c:majorTickMark val="out"/>
        <c:minorTickMark val="none"/>
        <c:tickLblPos val="nextTo"/>
        <c:crossAx val="185068608"/>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Tipo</a:t>
            </a:r>
            <a:r>
              <a:rPr lang="en-US" b="1" baseline="0"/>
              <a:t> de Vinculación</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591428814692752E-2"/>
          <c:y val="0.22867903101516285"/>
          <c:w val="0.57248140169327077"/>
          <c:h val="0.74305400566651025"/>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398-4667-BA45-7999A64DE6B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398-4667-BA45-7999A64DE6B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398-4667-BA45-7999A64DE6B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398-4667-BA45-7999A64DE6B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398-4667-BA45-7999A64DE6B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398-4667-BA45-7999A64DE6B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398-4667-BA45-7999A64DE6B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398-4667-BA45-7999A64DE6B7}"/>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C398-4667-BA45-7999A64DE6B7}"/>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C398-4667-BA45-7999A64DE6B7}"/>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C398-4667-BA45-7999A64DE6B7}"/>
              </c:ext>
            </c:extLst>
          </c:dPt>
          <c:dLbls>
            <c:dLbl>
              <c:idx val="5"/>
              <c:layout>
                <c:manualLayout>
                  <c:x val="4.2729764918112464E-2"/>
                  <c:y val="0.101156130318147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398-4667-BA45-7999A64DE6B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Preguntas'!$A$19:$A$29</c:f>
              <c:strCache>
                <c:ptCount val="11"/>
                <c:pt idx="0">
                  <c:v>Docente de Planta</c:v>
                </c:pt>
                <c:pt idx="1">
                  <c:v>Docente de Cátedra</c:v>
                </c:pt>
                <c:pt idx="2">
                  <c:v>Personal Administrativo</c:v>
                </c:pt>
                <c:pt idx="3">
                  <c:v>Otro</c:v>
                </c:pt>
                <c:pt idx="4">
                  <c:v>Estudiante de Posgrado</c:v>
                </c:pt>
                <c:pt idx="5">
                  <c:v>Estudiante de Pregrado</c:v>
                </c:pt>
                <c:pt idx="6">
                  <c:v>Egresado</c:v>
                </c:pt>
                <c:pt idx="7">
                  <c:v>Empleado del Hospital Universitario San Ignacio</c:v>
                </c:pt>
                <c:pt idx="8">
                  <c:v>Personal Académico</c:v>
                </c:pt>
                <c:pt idx="9">
                  <c:v>Empleado de Javesalud</c:v>
                </c:pt>
                <c:pt idx="10">
                  <c:v>Empleado de Javeturismo</c:v>
                </c:pt>
              </c:strCache>
            </c:strRef>
          </c:cat>
          <c:val>
            <c:numRef>
              <c:f>'Resumen Preguntas'!$C$19:$C$29</c:f>
              <c:numCache>
                <c:formatCode>0.00%</c:formatCode>
                <c:ptCount val="11"/>
                <c:pt idx="0">
                  <c:v>6.9556777741831124E-2</c:v>
                </c:pt>
                <c:pt idx="1">
                  <c:v>4.3998705920414105E-2</c:v>
                </c:pt>
                <c:pt idx="2">
                  <c:v>0.16531866709802653</c:v>
                </c:pt>
                <c:pt idx="3">
                  <c:v>9.382076997735361E-3</c:v>
                </c:pt>
                <c:pt idx="4">
                  <c:v>0.10482044645745714</c:v>
                </c:pt>
                <c:pt idx="5">
                  <c:v>0.56163054027822712</c:v>
                </c:pt>
                <c:pt idx="6">
                  <c:v>2.8469750889679714E-2</c:v>
                </c:pt>
                <c:pt idx="7">
                  <c:v>3.8822387576835974E-3</c:v>
                </c:pt>
                <c:pt idx="8">
                  <c:v>1.2293756065998059E-2</c:v>
                </c:pt>
                <c:pt idx="9">
                  <c:v>3.2351989647363315E-4</c:v>
                </c:pt>
                <c:pt idx="10">
                  <c:v>3.2351989647363315E-4</c:v>
                </c:pt>
              </c:numCache>
            </c:numRef>
          </c:val>
          <c:extLst>
            <c:ext xmlns:c16="http://schemas.microsoft.com/office/drawing/2014/chart" uri="{C3380CC4-5D6E-409C-BE32-E72D297353CC}">
              <c16:uniqueId val="{00000016-C398-4667-BA45-7999A64DE6B7}"/>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6369525383983641"/>
          <c:y val="6.0573256157549847E-2"/>
          <c:w val="0.32785701742405027"/>
          <c:h val="0.887977612070014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s-CO" sz="1600" b="0" dirty="0"/>
              <a:t>Porcentaje del</a:t>
            </a:r>
            <a:r>
              <a:rPr lang="es-CO" sz="1600" b="0" baseline="0" dirty="0"/>
              <a:t> salario para viajar por persona</a:t>
            </a:r>
          </a:p>
        </c:rich>
      </c:tx>
      <c:overlay val="0"/>
    </c:title>
    <c:autoTitleDeleted val="0"/>
    <c:plotArea>
      <c:layout/>
      <c:barChart>
        <c:barDir val="bar"/>
        <c:grouping val="clustered"/>
        <c:varyColors val="0"/>
        <c:ser>
          <c:idx val="0"/>
          <c:order val="0"/>
          <c:tx>
            <c:strRef>
              <c:f>GM!$M$32</c:f>
              <c:strCache>
                <c:ptCount val="1"/>
              </c:strCache>
            </c:strRef>
          </c:tx>
          <c:spPr>
            <a:solidFill>
              <a:schemeClr val="accent2"/>
            </a:solidFill>
          </c:spPr>
          <c:invertIfNegative val="0"/>
          <c:dPt>
            <c:idx val="13"/>
            <c:invertIfNegative val="0"/>
            <c:bubble3D val="0"/>
            <c:extLst>
              <c:ext xmlns:c16="http://schemas.microsoft.com/office/drawing/2014/chart" uri="{C3380CC4-5D6E-409C-BE32-E72D297353CC}">
                <c16:uniqueId val="{00000000-9BE6-4195-9190-71ABA60D6D97}"/>
              </c:ext>
            </c:extLst>
          </c:dPt>
          <c:dPt>
            <c:idx val="18"/>
            <c:invertIfNegative val="0"/>
            <c:bubble3D val="0"/>
            <c:spPr>
              <a:solidFill>
                <a:schemeClr val="accent3"/>
              </a:solidFill>
            </c:spPr>
            <c:extLst>
              <c:ext xmlns:c16="http://schemas.microsoft.com/office/drawing/2014/chart" uri="{C3380CC4-5D6E-409C-BE32-E72D297353CC}">
                <c16:uniqueId val="{00000002-9BE6-4195-9190-71ABA60D6D97}"/>
              </c:ext>
            </c:extLst>
          </c:dPt>
          <c:dLbls>
            <c:dLbl>
              <c:idx val="1"/>
              <c:delete val="1"/>
              <c:extLst>
                <c:ext xmlns:c15="http://schemas.microsoft.com/office/drawing/2012/chart" uri="{CE6537A1-D6FC-4f65-9D91-7224C49458BB}"/>
                <c:ext xmlns:c16="http://schemas.microsoft.com/office/drawing/2014/chart" uri="{C3380CC4-5D6E-409C-BE32-E72D297353CC}">
                  <c16:uniqueId val="{00000003-9BE6-4195-9190-71ABA60D6D97}"/>
                </c:ext>
              </c:extLst>
            </c:dLbl>
            <c:dLbl>
              <c:idx val="2"/>
              <c:delete val="1"/>
              <c:extLst>
                <c:ext xmlns:c15="http://schemas.microsoft.com/office/drawing/2012/chart" uri="{CE6537A1-D6FC-4f65-9D91-7224C49458BB}"/>
                <c:ext xmlns:c16="http://schemas.microsoft.com/office/drawing/2014/chart" uri="{C3380CC4-5D6E-409C-BE32-E72D297353CC}">
                  <c16:uniqueId val="{00000004-9BE6-4195-9190-71ABA60D6D97}"/>
                </c:ext>
              </c:extLst>
            </c:dLbl>
            <c:dLbl>
              <c:idx val="3"/>
              <c:delete val="1"/>
              <c:extLst>
                <c:ext xmlns:c15="http://schemas.microsoft.com/office/drawing/2012/chart" uri="{CE6537A1-D6FC-4f65-9D91-7224C49458BB}"/>
                <c:ext xmlns:c16="http://schemas.microsoft.com/office/drawing/2014/chart" uri="{C3380CC4-5D6E-409C-BE32-E72D297353CC}">
                  <c16:uniqueId val="{00000005-9BE6-4195-9190-71ABA60D6D97}"/>
                </c:ext>
              </c:extLst>
            </c:dLbl>
            <c:dLbl>
              <c:idx val="4"/>
              <c:delete val="1"/>
              <c:extLst>
                <c:ext xmlns:c15="http://schemas.microsoft.com/office/drawing/2012/chart" uri="{CE6537A1-D6FC-4f65-9D91-7224C49458BB}"/>
                <c:ext xmlns:c16="http://schemas.microsoft.com/office/drawing/2014/chart" uri="{C3380CC4-5D6E-409C-BE32-E72D297353CC}">
                  <c16:uniqueId val="{00000006-9BE6-4195-9190-71ABA60D6D97}"/>
                </c:ext>
              </c:extLst>
            </c:dLbl>
            <c:dLbl>
              <c:idx val="5"/>
              <c:delete val="1"/>
              <c:extLst>
                <c:ext xmlns:c15="http://schemas.microsoft.com/office/drawing/2012/chart" uri="{CE6537A1-D6FC-4f65-9D91-7224C49458BB}"/>
                <c:ext xmlns:c16="http://schemas.microsoft.com/office/drawing/2014/chart" uri="{C3380CC4-5D6E-409C-BE32-E72D297353CC}">
                  <c16:uniqueId val="{00000007-9BE6-4195-9190-71ABA60D6D97}"/>
                </c:ext>
              </c:extLst>
            </c:dLbl>
            <c:dLbl>
              <c:idx val="6"/>
              <c:delete val="1"/>
              <c:extLst>
                <c:ext xmlns:c15="http://schemas.microsoft.com/office/drawing/2012/chart" uri="{CE6537A1-D6FC-4f65-9D91-7224C49458BB}"/>
                <c:ext xmlns:c16="http://schemas.microsoft.com/office/drawing/2014/chart" uri="{C3380CC4-5D6E-409C-BE32-E72D297353CC}">
                  <c16:uniqueId val="{00000008-9BE6-4195-9190-71ABA60D6D97}"/>
                </c:ext>
              </c:extLst>
            </c:dLbl>
            <c:dLbl>
              <c:idx val="7"/>
              <c:delete val="1"/>
              <c:extLst>
                <c:ext xmlns:c15="http://schemas.microsoft.com/office/drawing/2012/chart" uri="{CE6537A1-D6FC-4f65-9D91-7224C49458BB}"/>
                <c:ext xmlns:c16="http://schemas.microsoft.com/office/drawing/2014/chart" uri="{C3380CC4-5D6E-409C-BE32-E72D297353CC}">
                  <c16:uniqueId val="{00000009-9BE6-4195-9190-71ABA60D6D97}"/>
                </c:ext>
              </c:extLst>
            </c:dLbl>
            <c:dLbl>
              <c:idx val="8"/>
              <c:delete val="1"/>
              <c:extLst>
                <c:ext xmlns:c15="http://schemas.microsoft.com/office/drawing/2012/chart" uri="{CE6537A1-D6FC-4f65-9D91-7224C49458BB}"/>
                <c:ext xmlns:c16="http://schemas.microsoft.com/office/drawing/2014/chart" uri="{C3380CC4-5D6E-409C-BE32-E72D297353CC}">
                  <c16:uniqueId val="{0000000A-9BE6-4195-9190-71ABA60D6D97}"/>
                </c:ext>
              </c:extLst>
            </c:dLbl>
            <c:dLbl>
              <c:idx val="9"/>
              <c:delete val="1"/>
              <c:extLst>
                <c:ext xmlns:c15="http://schemas.microsoft.com/office/drawing/2012/chart" uri="{CE6537A1-D6FC-4f65-9D91-7224C49458BB}"/>
                <c:ext xmlns:c16="http://schemas.microsoft.com/office/drawing/2014/chart" uri="{C3380CC4-5D6E-409C-BE32-E72D297353CC}">
                  <c16:uniqueId val="{0000000B-9BE6-4195-9190-71ABA60D6D97}"/>
                </c:ext>
              </c:extLst>
            </c:dLbl>
            <c:dLbl>
              <c:idx val="10"/>
              <c:delete val="1"/>
              <c:extLst>
                <c:ext xmlns:c15="http://schemas.microsoft.com/office/drawing/2012/chart" uri="{CE6537A1-D6FC-4f65-9D91-7224C49458BB}"/>
                <c:ext xmlns:c16="http://schemas.microsoft.com/office/drawing/2014/chart" uri="{C3380CC4-5D6E-409C-BE32-E72D297353CC}">
                  <c16:uniqueId val="{0000000C-9BE6-4195-9190-71ABA60D6D97}"/>
                </c:ext>
              </c:extLst>
            </c:dLbl>
            <c:dLbl>
              <c:idx val="11"/>
              <c:delete val="1"/>
              <c:extLst>
                <c:ext xmlns:c15="http://schemas.microsoft.com/office/drawing/2012/chart" uri="{CE6537A1-D6FC-4f65-9D91-7224C49458BB}"/>
                <c:ext xmlns:c16="http://schemas.microsoft.com/office/drawing/2014/chart" uri="{C3380CC4-5D6E-409C-BE32-E72D297353CC}">
                  <c16:uniqueId val="{0000000D-9BE6-4195-9190-71ABA60D6D97}"/>
                </c:ext>
              </c:extLst>
            </c:dLbl>
            <c:dLbl>
              <c:idx val="12"/>
              <c:delete val="1"/>
              <c:extLst>
                <c:ext xmlns:c15="http://schemas.microsoft.com/office/drawing/2012/chart" uri="{CE6537A1-D6FC-4f65-9D91-7224C49458BB}"/>
                <c:ext xmlns:c16="http://schemas.microsoft.com/office/drawing/2014/chart" uri="{C3380CC4-5D6E-409C-BE32-E72D297353CC}">
                  <c16:uniqueId val="{0000000E-9BE6-4195-9190-71ABA60D6D97}"/>
                </c:ext>
              </c:extLst>
            </c:dLbl>
            <c:dLbl>
              <c:idx val="13"/>
              <c:delete val="1"/>
              <c:extLst>
                <c:ext xmlns:c15="http://schemas.microsoft.com/office/drawing/2012/chart" uri="{CE6537A1-D6FC-4f65-9D91-7224C49458BB}"/>
                <c:ext xmlns:c16="http://schemas.microsoft.com/office/drawing/2014/chart" uri="{C3380CC4-5D6E-409C-BE32-E72D297353CC}">
                  <c16:uniqueId val="{00000000-9BE6-4195-9190-71ABA60D6D97}"/>
                </c:ext>
              </c:extLst>
            </c:dLbl>
            <c:dLbl>
              <c:idx val="14"/>
              <c:delete val="1"/>
              <c:extLst>
                <c:ext xmlns:c15="http://schemas.microsoft.com/office/drawing/2012/chart" uri="{CE6537A1-D6FC-4f65-9D91-7224C49458BB}"/>
                <c:ext xmlns:c16="http://schemas.microsoft.com/office/drawing/2014/chart" uri="{C3380CC4-5D6E-409C-BE32-E72D297353CC}">
                  <c16:uniqueId val="{0000000F-9BE6-4195-9190-71ABA60D6D97}"/>
                </c:ext>
              </c:extLst>
            </c:dLbl>
            <c:dLbl>
              <c:idx val="15"/>
              <c:delete val="1"/>
              <c:extLst>
                <c:ext xmlns:c15="http://schemas.microsoft.com/office/drawing/2012/chart" uri="{CE6537A1-D6FC-4f65-9D91-7224C49458BB}"/>
                <c:ext xmlns:c16="http://schemas.microsoft.com/office/drawing/2014/chart" uri="{C3380CC4-5D6E-409C-BE32-E72D297353CC}">
                  <c16:uniqueId val="{00000010-9BE6-4195-9190-71ABA60D6D97}"/>
                </c:ext>
              </c:extLst>
            </c:dLbl>
            <c:dLbl>
              <c:idx val="16"/>
              <c:delete val="1"/>
              <c:extLst>
                <c:ext xmlns:c15="http://schemas.microsoft.com/office/drawing/2012/chart" uri="{CE6537A1-D6FC-4f65-9D91-7224C49458BB}"/>
                <c:ext xmlns:c16="http://schemas.microsoft.com/office/drawing/2014/chart" uri="{C3380CC4-5D6E-409C-BE32-E72D297353CC}">
                  <c16:uniqueId val="{00000011-9BE6-4195-9190-71ABA60D6D97}"/>
                </c:ext>
              </c:extLst>
            </c:dLbl>
            <c:dLbl>
              <c:idx val="17"/>
              <c:delete val="1"/>
              <c:extLst>
                <c:ext xmlns:c15="http://schemas.microsoft.com/office/drawing/2012/chart" uri="{CE6537A1-D6FC-4f65-9D91-7224C49458BB}"/>
                <c:ext xmlns:c16="http://schemas.microsoft.com/office/drawing/2014/chart" uri="{C3380CC4-5D6E-409C-BE32-E72D297353CC}">
                  <c16:uniqueId val="{00000012-9BE6-4195-9190-71ABA60D6D9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GM!$L$34:$L$52</c:f>
              <c:strCache>
                <c:ptCount val="19"/>
                <c:pt idx="18">
                  <c:v>Javeriana</c:v>
                </c:pt>
              </c:strCache>
            </c:strRef>
          </c:cat>
          <c:val>
            <c:numRef>
              <c:f>GM!$M$34:$M$52</c:f>
              <c:numCache>
                <c:formatCode>0.0%</c:formatCode>
                <c:ptCount val="19"/>
                <c:pt idx="0">
                  <c:v>2.3E-2</c:v>
                </c:pt>
                <c:pt idx="1">
                  <c:v>3.0599999999999999E-2</c:v>
                </c:pt>
                <c:pt idx="2">
                  <c:v>3.6999999999999998E-2</c:v>
                </c:pt>
                <c:pt idx="3">
                  <c:v>0.05</c:v>
                </c:pt>
                <c:pt idx="4">
                  <c:v>5.1999999999999998E-2</c:v>
                </c:pt>
                <c:pt idx="5">
                  <c:v>5.7000000000000002E-2</c:v>
                </c:pt>
                <c:pt idx="6">
                  <c:v>0.06</c:v>
                </c:pt>
                <c:pt idx="7">
                  <c:v>0.06</c:v>
                </c:pt>
                <c:pt idx="8">
                  <c:v>6.0999999999999999E-2</c:v>
                </c:pt>
                <c:pt idx="9">
                  <c:v>6.3E-2</c:v>
                </c:pt>
                <c:pt idx="10">
                  <c:v>6.6000000000000003E-2</c:v>
                </c:pt>
                <c:pt idx="11">
                  <c:v>7.0000000000000007E-2</c:v>
                </c:pt>
                <c:pt idx="12">
                  <c:v>7.0999999999999994E-2</c:v>
                </c:pt>
                <c:pt idx="13">
                  <c:v>7.1999999999999995E-2</c:v>
                </c:pt>
                <c:pt idx="14">
                  <c:v>0.08</c:v>
                </c:pt>
                <c:pt idx="15">
                  <c:v>8.3599999999999994E-2</c:v>
                </c:pt>
                <c:pt idx="16">
                  <c:v>8.6999999999999994E-2</c:v>
                </c:pt>
                <c:pt idx="17">
                  <c:v>9.7000000000000003E-2</c:v>
                </c:pt>
                <c:pt idx="18" formatCode="0%">
                  <c:v>0.15</c:v>
                </c:pt>
              </c:numCache>
            </c:numRef>
          </c:val>
          <c:extLst>
            <c:ext xmlns:c16="http://schemas.microsoft.com/office/drawing/2014/chart" uri="{C3380CC4-5D6E-409C-BE32-E72D297353CC}">
              <c16:uniqueId val="{00000013-9BE6-4195-9190-71ABA60D6D97}"/>
            </c:ext>
          </c:extLst>
        </c:ser>
        <c:dLbls>
          <c:showLegendKey val="0"/>
          <c:showVal val="0"/>
          <c:showCatName val="0"/>
          <c:showSerName val="0"/>
          <c:showPercent val="0"/>
          <c:showBubbleSize val="0"/>
        </c:dLbls>
        <c:gapWidth val="150"/>
        <c:axId val="185071408"/>
        <c:axId val="185071968"/>
      </c:barChart>
      <c:catAx>
        <c:axId val="185071408"/>
        <c:scaling>
          <c:orientation val="minMax"/>
        </c:scaling>
        <c:delete val="0"/>
        <c:axPos val="l"/>
        <c:numFmt formatCode="General" sourceLinked="0"/>
        <c:majorTickMark val="out"/>
        <c:minorTickMark val="none"/>
        <c:tickLblPos val="nextTo"/>
        <c:crossAx val="185071968"/>
        <c:crosses val="autoZero"/>
        <c:auto val="1"/>
        <c:lblAlgn val="ctr"/>
        <c:lblOffset val="100"/>
        <c:noMultiLvlLbl val="0"/>
      </c:catAx>
      <c:valAx>
        <c:axId val="185071968"/>
        <c:scaling>
          <c:orientation val="minMax"/>
        </c:scaling>
        <c:delete val="0"/>
        <c:axPos val="b"/>
        <c:numFmt formatCode="0.0%" sourceLinked="1"/>
        <c:majorTickMark val="out"/>
        <c:minorTickMark val="none"/>
        <c:tickLblPos val="nextTo"/>
        <c:crossAx val="185071408"/>
        <c:crosses val="autoZero"/>
        <c:crossBetween val="between"/>
      </c:valAx>
    </c:plotArea>
    <c:plotVisOnly val="1"/>
    <c:dispBlanksAs val="gap"/>
    <c:showDLblsOverMax val="0"/>
  </c:chart>
  <c:spPr>
    <a:ln>
      <a:noFill/>
    </a:ln>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CO" sz="1600" b="0" noProof="0"/>
            </a:pPr>
            <a:r>
              <a:rPr lang="es-CO" sz="1600" b="0" noProof="0" dirty="0"/>
              <a:t>Días al año viajando</a:t>
            </a:r>
            <a:r>
              <a:rPr lang="es-CO" sz="1600" b="0" baseline="0" noProof="0" dirty="0"/>
              <a:t> a la Universidad por persona</a:t>
            </a:r>
            <a:endParaRPr lang="es-CO" sz="1600" b="0" noProof="0" dirty="0"/>
          </a:p>
        </c:rich>
      </c:tx>
      <c:overlay val="0"/>
    </c:title>
    <c:autoTitleDeleted val="0"/>
    <c:plotArea>
      <c:layout/>
      <c:barChart>
        <c:barDir val="bar"/>
        <c:grouping val="clustered"/>
        <c:varyColors val="0"/>
        <c:ser>
          <c:idx val="0"/>
          <c:order val="0"/>
          <c:tx>
            <c:strRef>
              <c:f>GM!$J$32</c:f>
              <c:strCache>
                <c:ptCount val="1"/>
              </c:strCache>
            </c:strRef>
          </c:tx>
          <c:spPr>
            <a:solidFill>
              <a:schemeClr val="accent2"/>
            </a:solidFill>
          </c:spPr>
          <c:invertIfNegative val="0"/>
          <c:dPt>
            <c:idx val="0"/>
            <c:invertIfNegative val="0"/>
            <c:bubble3D val="0"/>
            <c:spPr>
              <a:solidFill>
                <a:schemeClr val="accent3"/>
              </a:solidFill>
            </c:spPr>
            <c:extLst>
              <c:ext xmlns:c16="http://schemas.microsoft.com/office/drawing/2014/chart" uri="{C3380CC4-5D6E-409C-BE32-E72D297353CC}">
                <c16:uniqueId val="{00000001-72DA-46F1-BB2E-F225D023D104}"/>
              </c:ext>
            </c:extLst>
          </c:dPt>
          <c:dPt>
            <c:idx val="8"/>
            <c:invertIfNegative val="0"/>
            <c:bubble3D val="0"/>
            <c:extLst>
              <c:ext xmlns:c16="http://schemas.microsoft.com/office/drawing/2014/chart" uri="{C3380CC4-5D6E-409C-BE32-E72D297353CC}">
                <c16:uniqueId val="{00000002-72DA-46F1-BB2E-F225D023D104}"/>
              </c:ext>
            </c:extLst>
          </c:dPt>
          <c:dLbls>
            <c:dLbl>
              <c:idx val="1"/>
              <c:delete val="1"/>
              <c:extLst>
                <c:ext xmlns:c15="http://schemas.microsoft.com/office/drawing/2012/chart" uri="{CE6537A1-D6FC-4f65-9D91-7224C49458BB}"/>
                <c:ext xmlns:c16="http://schemas.microsoft.com/office/drawing/2014/chart" uri="{C3380CC4-5D6E-409C-BE32-E72D297353CC}">
                  <c16:uniqueId val="{00000003-72DA-46F1-BB2E-F225D023D104}"/>
                </c:ext>
              </c:extLst>
            </c:dLbl>
            <c:dLbl>
              <c:idx val="2"/>
              <c:delete val="1"/>
              <c:extLst>
                <c:ext xmlns:c15="http://schemas.microsoft.com/office/drawing/2012/chart" uri="{CE6537A1-D6FC-4f65-9D91-7224C49458BB}"/>
                <c:ext xmlns:c16="http://schemas.microsoft.com/office/drawing/2014/chart" uri="{C3380CC4-5D6E-409C-BE32-E72D297353CC}">
                  <c16:uniqueId val="{00000004-72DA-46F1-BB2E-F225D023D104}"/>
                </c:ext>
              </c:extLst>
            </c:dLbl>
            <c:dLbl>
              <c:idx val="3"/>
              <c:delete val="1"/>
              <c:extLst>
                <c:ext xmlns:c15="http://schemas.microsoft.com/office/drawing/2012/chart" uri="{CE6537A1-D6FC-4f65-9D91-7224C49458BB}"/>
                <c:ext xmlns:c16="http://schemas.microsoft.com/office/drawing/2014/chart" uri="{C3380CC4-5D6E-409C-BE32-E72D297353CC}">
                  <c16:uniqueId val="{00000005-72DA-46F1-BB2E-F225D023D104}"/>
                </c:ext>
              </c:extLst>
            </c:dLbl>
            <c:dLbl>
              <c:idx val="4"/>
              <c:delete val="1"/>
              <c:extLst>
                <c:ext xmlns:c15="http://schemas.microsoft.com/office/drawing/2012/chart" uri="{CE6537A1-D6FC-4f65-9D91-7224C49458BB}"/>
                <c:ext xmlns:c16="http://schemas.microsoft.com/office/drawing/2014/chart" uri="{C3380CC4-5D6E-409C-BE32-E72D297353CC}">
                  <c16:uniqueId val="{00000006-72DA-46F1-BB2E-F225D023D104}"/>
                </c:ext>
              </c:extLst>
            </c:dLbl>
            <c:dLbl>
              <c:idx val="5"/>
              <c:delete val="1"/>
              <c:extLst>
                <c:ext xmlns:c15="http://schemas.microsoft.com/office/drawing/2012/chart" uri="{CE6537A1-D6FC-4f65-9D91-7224C49458BB}"/>
                <c:ext xmlns:c16="http://schemas.microsoft.com/office/drawing/2014/chart" uri="{C3380CC4-5D6E-409C-BE32-E72D297353CC}">
                  <c16:uniqueId val="{00000007-72DA-46F1-BB2E-F225D023D104}"/>
                </c:ext>
              </c:extLst>
            </c:dLbl>
            <c:dLbl>
              <c:idx val="6"/>
              <c:delete val="1"/>
              <c:extLst>
                <c:ext xmlns:c15="http://schemas.microsoft.com/office/drawing/2012/chart" uri="{CE6537A1-D6FC-4f65-9D91-7224C49458BB}"/>
                <c:ext xmlns:c16="http://schemas.microsoft.com/office/drawing/2014/chart" uri="{C3380CC4-5D6E-409C-BE32-E72D297353CC}">
                  <c16:uniqueId val="{00000008-72DA-46F1-BB2E-F225D023D104}"/>
                </c:ext>
              </c:extLst>
            </c:dLbl>
            <c:dLbl>
              <c:idx val="7"/>
              <c:delete val="1"/>
              <c:extLst>
                <c:ext xmlns:c15="http://schemas.microsoft.com/office/drawing/2012/chart" uri="{CE6537A1-D6FC-4f65-9D91-7224C49458BB}"/>
                <c:ext xmlns:c16="http://schemas.microsoft.com/office/drawing/2014/chart" uri="{C3380CC4-5D6E-409C-BE32-E72D297353CC}">
                  <c16:uniqueId val="{00000009-72DA-46F1-BB2E-F225D023D104}"/>
                </c:ext>
              </c:extLst>
            </c:dLbl>
            <c:dLbl>
              <c:idx val="8"/>
              <c:delete val="1"/>
              <c:extLst>
                <c:ext xmlns:c15="http://schemas.microsoft.com/office/drawing/2012/chart" uri="{CE6537A1-D6FC-4f65-9D91-7224C49458BB}"/>
                <c:ext xmlns:c16="http://schemas.microsoft.com/office/drawing/2014/chart" uri="{C3380CC4-5D6E-409C-BE32-E72D297353CC}">
                  <c16:uniqueId val="{00000002-72DA-46F1-BB2E-F225D023D104}"/>
                </c:ext>
              </c:extLst>
            </c:dLbl>
            <c:dLbl>
              <c:idx val="9"/>
              <c:delete val="1"/>
              <c:extLst>
                <c:ext xmlns:c15="http://schemas.microsoft.com/office/drawing/2012/chart" uri="{CE6537A1-D6FC-4f65-9D91-7224C49458BB}"/>
                <c:ext xmlns:c16="http://schemas.microsoft.com/office/drawing/2014/chart" uri="{C3380CC4-5D6E-409C-BE32-E72D297353CC}">
                  <c16:uniqueId val="{0000000A-72DA-46F1-BB2E-F225D023D104}"/>
                </c:ext>
              </c:extLst>
            </c:dLbl>
            <c:dLbl>
              <c:idx val="10"/>
              <c:delete val="1"/>
              <c:extLst>
                <c:ext xmlns:c15="http://schemas.microsoft.com/office/drawing/2012/chart" uri="{CE6537A1-D6FC-4f65-9D91-7224C49458BB}"/>
                <c:ext xmlns:c16="http://schemas.microsoft.com/office/drawing/2014/chart" uri="{C3380CC4-5D6E-409C-BE32-E72D297353CC}">
                  <c16:uniqueId val="{0000000B-72DA-46F1-BB2E-F225D023D104}"/>
                </c:ext>
              </c:extLst>
            </c:dLbl>
            <c:dLbl>
              <c:idx val="11"/>
              <c:delete val="1"/>
              <c:extLst>
                <c:ext xmlns:c15="http://schemas.microsoft.com/office/drawing/2012/chart" uri="{CE6537A1-D6FC-4f65-9D91-7224C49458BB}"/>
                <c:ext xmlns:c16="http://schemas.microsoft.com/office/drawing/2014/chart" uri="{C3380CC4-5D6E-409C-BE32-E72D297353CC}">
                  <c16:uniqueId val="{0000000C-72DA-46F1-BB2E-F225D023D104}"/>
                </c:ext>
              </c:extLst>
            </c:dLbl>
            <c:dLbl>
              <c:idx val="12"/>
              <c:delete val="1"/>
              <c:extLst>
                <c:ext xmlns:c15="http://schemas.microsoft.com/office/drawing/2012/chart" uri="{CE6537A1-D6FC-4f65-9D91-7224C49458BB}"/>
                <c:ext xmlns:c16="http://schemas.microsoft.com/office/drawing/2014/chart" uri="{C3380CC4-5D6E-409C-BE32-E72D297353CC}">
                  <c16:uniqueId val="{0000000D-72DA-46F1-BB2E-F225D023D104}"/>
                </c:ext>
              </c:extLst>
            </c:dLbl>
            <c:dLbl>
              <c:idx val="13"/>
              <c:delete val="1"/>
              <c:extLst>
                <c:ext xmlns:c15="http://schemas.microsoft.com/office/drawing/2012/chart" uri="{CE6537A1-D6FC-4f65-9D91-7224C49458BB}"/>
                <c:ext xmlns:c16="http://schemas.microsoft.com/office/drawing/2014/chart" uri="{C3380CC4-5D6E-409C-BE32-E72D297353CC}">
                  <c16:uniqueId val="{0000000E-72DA-46F1-BB2E-F225D023D104}"/>
                </c:ext>
              </c:extLst>
            </c:dLbl>
            <c:dLbl>
              <c:idx val="14"/>
              <c:delete val="1"/>
              <c:extLst>
                <c:ext xmlns:c15="http://schemas.microsoft.com/office/drawing/2012/chart" uri="{CE6537A1-D6FC-4f65-9D91-7224C49458BB}"/>
                <c:ext xmlns:c16="http://schemas.microsoft.com/office/drawing/2014/chart" uri="{C3380CC4-5D6E-409C-BE32-E72D297353CC}">
                  <c16:uniqueId val="{0000000F-72DA-46F1-BB2E-F225D023D104}"/>
                </c:ext>
              </c:extLst>
            </c:dLbl>
            <c:dLbl>
              <c:idx val="15"/>
              <c:delete val="1"/>
              <c:extLst>
                <c:ext xmlns:c15="http://schemas.microsoft.com/office/drawing/2012/chart" uri="{CE6537A1-D6FC-4f65-9D91-7224C49458BB}"/>
                <c:ext xmlns:c16="http://schemas.microsoft.com/office/drawing/2014/chart" uri="{C3380CC4-5D6E-409C-BE32-E72D297353CC}">
                  <c16:uniqueId val="{00000010-72DA-46F1-BB2E-F225D023D104}"/>
                </c:ext>
              </c:extLst>
            </c:dLbl>
            <c:dLbl>
              <c:idx val="16"/>
              <c:delete val="1"/>
              <c:extLst>
                <c:ext xmlns:c15="http://schemas.microsoft.com/office/drawing/2012/chart" uri="{CE6537A1-D6FC-4f65-9D91-7224C49458BB}"/>
                <c:ext xmlns:c16="http://schemas.microsoft.com/office/drawing/2014/chart" uri="{C3380CC4-5D6E-409C-BE32-E72D297353CC}">
                  <c16:uniqueId val="{00000011-72DA-46F1-BB2E-F225D023D104}"/>
                </c:ext>
              </c:extLst>
            </c:dLbl>
            <c:dLbl>
              <c:idx val="17"/>
              <c:delete val="1"/>
              <c:extLst>
                <c:ext xmlns:c15="http://schemas.microsoft.com/office/drawing/2012/chart" uri="{CE6537A1-D6FC-4f65-9D91-7224C49458BB}"/>
                <c:ext xmlns:c16="http://schemas.microsoft.com/office/drawing/2014/chart" uri="{C3380CC4-5D6E-409C-BE32-E72D297353CC}">
                  <c16:uniqueId val="{00000012-72DA-46F1-BB2E-F225D023D10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GM!$I$34:$I$52</c:f>
              <c:strCache>
                <c:ptCount val="1"/>
                <c:pt idx="0">
                  <c:v>Javeriana</c:v>
                </c:pt>
              </c:strCache>
            </c:strRef>
          </c:cat>
          <c:val>
            <c:numRef>
              <c:f>GM!$J$34:$J$52</c:f>
              <c:numCache>
                <c:formatCode>0</c:formatCode>
                <c:ptCount val="19"/>
                <c:pt idx="0" formatCode="General">
                  <c:v>12</c:v>
                </c:pt>
                <c:pt idx="1">
                  <c:v>13</c:v>
                </c:pt>
                <c:pt idx="2">
                  <c:v>13.07</c:v>
                </c:pt>
                <c:pt idx="3">
                  <c:v>14</c:v>
                </c:pt>
                <c:pt idx="4">
                  <c:v>15</c:v>
                </c:pt>
                <c:pt idx="5">
                  <c:v>16.2</c:v>
                </c:pt>
                <c:pt idx="6">
                  <c:v>16.7</c:v>
                </c:pt>
                <c:pt idx="7">
                  <c:v>16.7</c:v>
                </c:pt>
                <c:pt idx="8">
                  <c:v>16.899999999999999</c:v>
                </c:pt>
                <c:pt idx="9">
                  <c:v>17</c:v>
                </c:pt>
                <c:pt idx="10">
                  <c:v>17.03</c:v>
                </c:pt>
                <c:pt idx="11">
                  <c:v>17.5</c:v>
                </c:pt>
                <c:pt idx="12">
                  <c:v>17.7</c:v>
                </c:pt>
                <c:pt idx="13">
                  <c:v>18</c:v>
                </c:pt>
                <c:pt idx="14">
                  <c:v>18.100000000000001</c:v>
                </c:pt>
                <c:pt idx="15">
                  <c:v>19.02</c:v>
                </c:pt>
                <c:pt idx="16">
                  <c:v>20.6</c:v>
                </c:pt>
                <c:pt idx="17">
                  <c:v>23.6</c:v>
                </c:pt>
                <c:pt idx="18">
                  <c:v>24</c:v>
                </c:pt>
              </c:numCache>
            </c:numRef>
          </c:val>
          <c:extLst>
            <c:ext xmlns:c16="http://schemas.microsoft.com/office/drawing/2014/chart" uri="{C3380CC4-5D6E-409C-BE32-E72D297353CC}">
              <c16:uniqueId val="{00000013-72DA-46F1-BB2E-F225D023D104}"/>
            </c:ext>
          </c:extLst>
        </c:ser>
        <c:dLbls>
          <c:dLblPos val="outEnd"/>
          <c:showLegendKey val="0"/>
          <c:showVal val="1"/>
          <c:showCatName val="0"/>
          <c:showSerName val="0"/>
          <c:showPercent val="0"/>
          <c:showBubbleSize val="0"/>
        </c:dLbls>
        <c:gapWidth val="150"/>
        <c:axId val="185185152"/>
        <c:axId val="185185712"/>
      </c:barChart>
      <c:catAx>
        <c:axId val="185185152"/>
        <c:scaling>
          <c:orientation val="minMax"/>
        </c:scaling>
        <c:delete val="0"/>
        <c:axPos val="l"/>
        <c:numFmt formatCode="General" sourceLinked="0"/>
        <c:majorTickMark val="out"/>
        <c:minorTickMark val="none"/>
        <c:tickLblPos val="nextTo"/>
        <c:crossAx val="185185712"/>
        <c:crosses val="autoZero"/>
        <c:auto val="1"/>
        <c:lblAlgn val="ctr"/>
        <c:lblOffset val="100"/>
        <c:noMultiLvlLbl val="0"/>
      </c:catAx>
      <c:valAx>
        <c:axId val="185185712"/>
        <c:scaling>
          <c:orientation val="minMax"/>
        </c:scaling>
        <c:delete val="0"/>
        <c:axPos val="b"/>
        <c:numFmt formatCode="General" sourceLinked="1"/>
        <c:majorTickMark val="out"/>
        <c:minorTickMark val="none"/>
        <c:tickLblPos val="nextTo"/>
        <c:crossAx val="185185152"/>
        <c:crosses val="autoZero"/>
        <c:crossBetween val="between"/>
      </c:valAx>
    </c:plotArea>
    <c:plotVisOnly val="1"/>
    <c:dispBlanksAs val="gap"/>
    <c:showDLblsOverMax val="0"/>
  </c:chart>
  <c:spPr>
    <a:ln>
      <a:noFill/>
    </a:ln>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CO" sz="1600" b="0" noProof="0"/>
            </a:pPr>
            <a:r>
              <a:rPr lang="es-CO" sz="1600" b="0" noProof="0" dirty="0"/>
              <a:t>Hectáreas de bosque por persona al</a:t>
            </a:r>
            <a:r>
              <a:rPr lang="es-CO" sz="1600" b="0" baseline="0" noProof="0" dirty="0"/>
              <a:t> año</a:t>
            </a:r>
            <a:endParaRPr lang="es-CO" sz="1600" b="0" noProof="0" dirty="0"/>
          </a:p>
        </c:rich>
      </c:tx>
      <c:overlay val="0"/>
    </c:title>
    <c:autoTitleDeleted val="0"/>
    <c:plotArea>
      <c:layout/>
      <c:barChart>
        <c:barDir val="bar"/>
        <c:grouping val="clustered"/>
        <c:varyColors val="0"/>
        <c:ser>
          <c:idx val="0"/>
          <c:order val="0"/>
          <c:tx>
            <c:strRef>
              <c:f>GM!$D$32</c:f>
              <c:strCache>
                <c:ptCount val="1"/>
              </c:strCache>
            </c:strRef>
          </c:tx>
          <c:spPr>
            <a:solidFill>
              <a:schemeClr val="accent2"/>
            </a:solidFill>
          </c:spPr>
          <c:invertIfNegative val="0"/>
          <c:dPt>
            <c:idx val="0"/>
            <c:invertIfNegative val="0"/>
            <c:bubble3D val="0"/>
            <c:spPr>
              <a:solidFill>
                <a:schemeClr val="accent3"/>
              </a:solidFill>
            </c:spPr>
            <c:extLst>
              <c:ext xmlns:c16="http://schemas.microsoft.com/office/drawing/2014/chart" uri="{C3380CC4-5D6E-409C-BE32-E72D297353CC}">
                <c16:uniqueId val="{00000001-3E18-4F3D-AB02-F7C1B5BA9BE4}"/>
              </c:ext>
            </c:extLst>
          </c:dPt>
          <c:dPt>
            <c:idx val="12"/>
            <c:invertIfNegative val="0"/>
            <c:bubble3D val="0"/>
            <c:extLst>
              <c:ext xmlns:c16="http://schemas.microsoft.com/office/drawing/2014/chart" uri="{C3380CC4-5D6E-409C-BE32-E72D297353CC}">
                <c16:uniqueId val="{00000003-3E18-4F3D-AB02-F7C1B5BA9BE4}"/>
              </c:ext>
            </c:extLst>
          </c:dPt>
          <c:dLbls>
            <c:dLbl>
              <c:idx val="1"/>
              <c:delete val="1"/>
              <c:extLst>
                <c:ext xmlns:c15="http://schemas.microsoft.com/office/drawing/2012/chart" uri="{CE6537A1-D6FC-4f65-9D91-7224C49458BB}"/>
                <c:ext xmlns:c16="http://schemas.microsoft.com/office/drawing/2014/chart" uri="{C3380CC4-5D6E-409C-BE32-E72D297353CC}">
                  <c16:uniqueId val="{00000004-3E18-4F3D-AB02-F7C1B5BA9BE4}"/>
                </c:ext>
              </c:extLst>
            </c:dLbl>
            <c:dLbl>
              <c:idx val="2"/>
              <c:delete val="1"/>
              <c:extLst>
                <c:ext xmlns:c15="http://schemas.microsoft.com/office/drawing/2012/chart" uri="{CE6537A1-D6FC-4f65-9D91-7224C49458BB}"/>
                <c:ext xmlns:c16="http://schemas.microsoft.com/office/drawing/2014/chart" uri="{C3380CC4-5D6E-409C-BE32-E72D297353CC}">
                  <c16:uniqueId val="{00000005-3E18-4F3D-AB02-F7C1B5BA9BE4}"/>
                </c:ext>
              </c:extLst>
            </c:dLbl>
            <c:dLbl>
              <c:idx val="3"/>
              <c:delete val="1"/>
              <c:extLst>
                <c:ext xmlns:c15="http://schemas.microsoft.com/office/drawing/2012/chart" uri="{CE6537A1-D6FC-4f65-9D91-7224C49458BB}"/>
                <c:ext xmlns:c16="http://schemas.microsoft.com/office/drawing/2014/chart" uri="{C3380CC4-5D6E-409C-BE32-E72D297353CC}">
                  <c16:uniqueId val="{00000006-3E18-4F3D-AB02-F7C1B5BA9BE4}"/>
                </c:ext>
              </c:extLst>
            </c:dLbl>
            <c:dLbl>
              <c:idx val="4"/>
              <c:delete val="1"/>
              <c:extLst>
                <c:ext xmlns:c15="http://schemas.microsoft.com/office/drawing/2012/chart" uri="{CE6537A1-D6FC-4f65-9D91-7224C49458BB}"/>
                <c:ext xmlns:c16="http://schemas.microsoft.com/office/drawing/2014/chart" uri="{C3380CC4-5D6E-409C-BE32-E72D297353CC}">
                  <c16:uniqueId val="{00000007-3E18-4F3D-AB02-F7C1B5BA9BE4}"/>
                </c:ext>
              </c:extLst>
            </c:dLbl>
            <c:dLbl>
              <c:idx val="5"/>
              <c:delete val="1"/>
              <c:extLst>
                <c:ext xmlns:c15="http://schemas.microsoft.com/office/drawing/2012/chart" uri="{CE6537A1-D6FC-4f65-9D91-7224C49458BB}"/>
                <c:ext xmlns:c16="http://schemas.microsoft.com/office/drawing/2014/chart" uri="{C3380CC4-5D6E-409C-BE32-E72D297353CC}">
                  <c16:uniqueId val="{00000008-3E18-4F3D-AB02-F7C1B5BA9BE4}"/>
                </c:ext>
              </c:extLst>
            </c:dLbl>
            <c:dLbl>
              <c:idx val="6"/>
              <c:delete val="1"/>
              <c:extLst>
                <c:ext xmlns:c15="http://schemas.microsoft.com/office/drawing/2012/chart" uri="{CE6537A1-D6FC-4f65-9D91-7224C49458BB}"/>
                <c:ext xmlns:c16="http://schemas.microsoft.com/office/drawing/2014/chart" uri="{C3380CC4-5D6E-409C-BE32-E72D297353CC}">
                  <c16:uniqueId val="{00000009-3E18-4F3D-AB02-F7C1B5BA9BE4}"/>
                </c:ext>
              </c:extLst>
            </c:dLbl>
            <c:dLbl>
              <c:idx val="7"/>
              <c:delete val="1"/>
              <c:extLst>
                <c:ext xmlns:c15="http://schemas.microsoft.com/office/drawing/2012/chart" uri="{CE6537A1-D6FC-4f65-9D91-7224C49458BB}"/>
                <c:ext xmlns:c16="http://schemas.microsoft.com/office/drawing/2014/chart" uri="{C3380CC4-5D6E-409C-BE32-E72D297353CC}">
                  <c16:uniqueId val="{0000000A-3E18-4F3D-AB02-F7C1B5BA9BE4}"/>
                </c:ext>
              </c:extLst>
            </c:dLbl>
            <c:dLbl>
              <c:idx val="8"/>
              <c:delete val="1"/>
              <c:extLst>
                <c:ext xmlns:c15="http://schemas.microsoft.com/office/drawing/2012/chart" uri="{CE6537A1-D6FC-4f65-9D91-7224C49458BB}"/>
                <c:ext xmlns:c16="http://schemas.microsoft.com/office/drawing/2014/chart" uri="{C3380CC4-5D6E-409C-BE32-E72D297353CC}">
                  <c16:uniqueId val="{0000000B-3E18-4F3D-AB02-F7C1B5BA9BE4}"/>
                </c:ext>
              </c:extLst>
            </c:dLbl>
            <c:dLbl>
              <c:idx val="9"/>
              <c:delete val="1"/>
              <c:extLst>
                <c:ext xmlns:c15="http://schemas.microsoft.com/office/drawing/2012/chart" uri="{CE6537A1-D6FC-4f65-9D91-7224C49458BB}"/>
                <c:ext xmlns:c16="http://schemas.microsoft.com/office/drawing/2014/chart" uri="{C3380CC4-5D6E-409C-BE32-E72D297353CC}">
                  <c16:uniqueId val="{0000000C-3E18-4F3D-AB02-F7C1B5BA9BE4}"/>
                </c:ext>
              </c:extLst>
            </c:dLbl>
            <c:dLbl>
              <c:idx val="10"/>
              <c:delete val="1"/>
              <c:extLst>
                <c:ext xmlns:c15="http://schemas.microsoft.com/office/drawing/2012/chart" uri="{CE6537A1-D6FC-4f65-9D91-7224C49458BB}"/>
                <c:ext xmlns:c16="http://schemas.microsoft.com/office/drawing/2014/chart" uri="{C3380CC4-5D6E-409C-BE32-E72D297353CC}">
                  <c16:uniqueId val="{0000000D-3E18-4F3D-AB02-F7C1B5BA9BE4}"/>
                </c:ext>
              </c:extLst>
            </c:dLbl>
            <c:dLbl>
              <c:idx val="11"/>
              <c:delete val="1"/>
              <c:extLst>
                <c:ext xmlns:c15="http://schemas.microsoft.com/office/drawing/2012/chart" uri="{CE6537A1-D6FC-4f65-9D91-7224C49458BB}"/>
                <c:ext xmlns:c16="http://schemas.microsoft.com/office/drawing/2014/chart" uri="{C3380CC4-5D6E-409C-BE32-E72D297353CC}">
                  <c16:uniqueId val="{0000000E-3E18-4F3D-AB02-F7C1B5BA9BE4}"/>
                </c:ext>
              </c:extLst>
            </c:dLbl>
            <c:dLbl>
              <c:idx val="12"/>
              <c:delete val="1"/>
              <c:extLst>
                <c:ext xmlns:c15="http://schemas.microsoft.com/office/drawing/2012/chart" uri="{CE6537A1-D6FC-4f65-9D91-7224C49458BB}"/>
                <c:ext xmlns:c16="http://schemas.microsoft.com/office/drawing/2014/chart" uri="{C3380CC4-5D6E-409C-BE32-E72D297353CC}">
                  <c16:uniqueId val="{00000003-3E18-4F3D-AB02-F7C1B5BA9BE4}"/>
                </c:ext>
              </c:extLst>
            </c:dLbl>
            <c:dLbl>
              <c:idx val="13"/>
              <c:delete val="1"/>
              <c:extLst>
                <c:ext xmlns:c15="http://schemas.microsoft.com/office/drawing/2012/chart" uri="{CE6537A1-D6FC-4f65-9D91-7224C49458BB}"/>
                <c:ext xmlns:c16="http://schemas.microsoft.com/office/drawing/2014/chart" uri="{C3380CC4-5D6E-409C-BE32-E72D297353CC}">
                  <c16:uniqueId val="{0000000F-3E18-4F3D-AB02-F7C1B5BA9BE4}"/>
                </c:ext>
              </c:extLst>
            </c:dLbl>
            <c:dLbl>
              <c:idx val="14"/>
              <c:delete val="1"/>
              <c:extLst>
                <c:ext xmlns:c15="http://schemas.microsoft.com/office/drawing/2012/chart" uri="{CE6537A1-D6FC-4f65-9D91-7224C49458BB}"/>
                <c:ext xmlns:c16="http://schemas.microsoft.com/office/drawing/2014/chart" uri="{C3380CC4-5D6E-409C-BE32-E72D297353CC}">
                  <c16:uniqueId val="{00000010-3E18-4F3D-AB02-F7C1B5BA9BE4}"/>
                </c:ext>
              </c:extLst>
            </c:dLbl>
            <c:dLbl>
              <c:idx val="15"/>
              <c:delete val="1"/>
              <c:extLst>
                <c:ext xmlns:c15="http://schemas.microsoft.com/office/drawing/2012/chart" uri="{CE6537A1-D6FC-4f65-9D91-7224C49458BB}"/>
                <c:ext xmlns:c16="http://schemas.microsoft.com/office/drawing/2014/chart" uri="{C3380CC4-5D6E-409C-BE32-E72D297353CC}">
                  <c16:uniqueId val="{00000011-3E18-4F3D-AB02-F7C1B5BA9BE4}"/>
                </c:ext>
              </c:extLst>
            </c:dLbl>
            <c:dLbl>
              <c:idx val="16"/>
              <c:delete val="1"/>
              <c:extLst>
                <c:ext xmlns:c15="http://schemas.microsoft.com/office/drawing/2012/chart" uri="{CE6537A1-D6FC-4f65-9D91-7224C49458BB}"/>
                <c:ext xmlns:c16="http://schemas.microsoft.com/office/drawing/2014/chart" uri="{C3380CC4-5D6E-409C-BE32-E72D297353CC}">
                  <c16:uniqueId val="{00000012-3E18-4F3D-AB02-F7C1B5BA9BE4}"/>
                </c:ext>
              </c:extLst>
            </c:dLbl>
            <c:dLbl>
              <c:idx val="17"/>
              <c:delete val="1"/>
              <c:extLst>
                <c:ext xmlns:c15="http://schemas.microsoft.com/office/drawing/2012/chart" uri="{CE6537A1-D6FC-4f65-9D91-7224C49458BB}"/>
                <c:ext xmlns:c16="http://schemas.microsoft.com/office/drawing/2014/chart" uri="{C3380CC4-5D6E-409C-BE32-E72D297353CC}">
                  <c16:uniqueId val="{00000013-3E18-4F3D-AB02-F7C1B5BA9BE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GM!$C$34:$C$52</c:f>
              <c:strCache>
                <c:ptCount val="1"/>
                <c:pt idx="0">
                  <c:v>Javeriana</c:v>
                </c:pt>
              </c:strCache>
            </c:strRef>
          </c:cat>
          <c:val>
            <c:numRef>
              <c:f>GM!$D$34:$D$52</c:f>
              <c:numCache>
                <c:formatCode>General</c:formatCode>
                <c:ptCount val="19"/>
                <c:pt idx="0" formatCode="0.00">
                  <c:v>0.1</c:v>
                </c:pt>
                <c:pt idx="1">
                  <c:v>0.17</c:v>
                </c:pt>
                <c:pt idx="2">
                  <c:v>0.19</c:v>
                </c:pt>
                <c:pt idx="3">
                  <c:v>0.2</c:v>
                </c:pt>
                <c:pt idx="4">
                  <c:v>0.22</c:v>
                </c:pt>
                <c:pt idx="5">
                  <c:v>0.23</c:v>
                </c:pt>
                <c:pt idx="6" formatCode="0.00">
                  <c:v>0.245</c:v>
                </c:pt>
                <c:pt idx="7">
                  <c:v>0.27</c:v>
                </c:pt>
                <c:pt idx="8">
                  <c:v>0.27</c:v>
                </c:pt>
                <c:pt idx="9">
                  <c:v>0.28000000000000003</c:v>
                </c:pt>
                <c:pt idx="10">
                  <c:v>0.28000000000000003</c:v>
                </c:pt>
                <c:pt idx="11" formatCode="0.00">
                  <c:v>0.29699999999999999</c:v>
                </c:pt>
                <c:pt idx="12">
                  <c:v>0.31</c:v>
                </c:pt>
                <c:pt idx="13">
                  <c:v>0.38</c:v>
                </c:pt>
                <c:pt idx="14" formatCode="0.00">
                  <c:v>0.47</c:v>
                </c:pt>
                <c:pt idx="15" formatCode="0.00">
                  <c:v>0.5</c:v>
                </c:pt>
                <c:pt idx="16" formatCode="0.00">
                  <c:v>0.5</c:v>
                </c:pt>
                <c:pt idx="17" formatCode="0.00">
                  <c:v>0.52</c:v>
                </c:pt>
                <c:pt idx="18" formatCode="0.00">
                  <c:v>0.9</c:v>
                </c:pt>
              </c:numCache>
            </c:numRef>
          </c:val>
          <c:extLst>
            <c:ext xmlns:c16="http://schemas.microsoft.com/office/drawing/2014/chart" uri="{C3380CC4-5D6E-409C-BE32-E72D297353CC}">
              <c16:uniqueId val="{00000014-3E18-4F3D-AB02-F7C1B5BA9BE4}"/>
            </c:ext>
          </c:extLst>
        </c:ser>
        <c:dLbls>
          <c:dLblPos val="outEnd"/>
          <c:showLegendKey val="0"/>
          <c:showVal val="1"/>
          <c:showCatName val="0"/>
          <c:showSerName val="0"/>
          <c:showPercent val="0"/>
          <c:showBubbleSize val="0"/>
        </c:dLbls>
        <c:gapWidth val="150"/>
        <c:axId val="208314336"/>
        <c:axId val="208314896"/>
      </c:barChart>
      <c:catAx>
        <c:axId val="208314336"/>
        <c:scaling>
          <c:orientation val="minMax"/>
        </c:scaling>
        <c:delete val="0"/>
        <c:axPos val="l"/>
        <c:numFmt formatCode="General" sourceLinked="0"/>
        <c:majorTickMark val="out"/>
        <c:minorTickMark val="none"/>
        <c:tickLblPos val="nextTo"/>
        <c:crossAx val="208314896"/>
        <c:crosses val="autoZero"/>
        <c:auto val="1"/>
        <c:lblAlgn val="ctr"/>
        <c:lblOffset val="100"/>
        <c:noMultiLvlLbl val="0"/>
      </c:catAx>
      <c:valAx>
        <c:axId val="208314896"/>
        <c:scaling>
          <c:orientation val="minMax"/>
        </c:scaling>
        <c:delete val="0"/>
        <c:axPos val="b"/>
        <c:numFmt formatCode="0.00" sourceLinked="1"/>
        <c:majorTickMark val="out"/>
        <c:minorTickMark val="none"/>
        <c:tickLblPos val="nextTo"/>
        <c:crossAx val="208314336"/>
        <c:crosses val="autoZero"/>
        <c:crossBetween val="between"/>
      </c:valAx>
    </c:plotArea>
    <c:plotVisOnly val="1"/>
    <c:dispBlanksAs val="gap"/>
    <c:showDLblsOverMax val="0"/>
  </c:chart>
  <c:spPr>
    <a:ln>
      <a:noFill/>
    </a:ln>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s-CO" sz="1600" b="0" dirty="0"/>
              <a:t>Gal de combustible por persona al año</a:t>
            </a:r>
          </a:p>
        </c:rich>
      </c:tx>
      <c:layout>
        <c:manualLayout>
          <c:xMode val="edge"/>
          <c:yMode val="edge"/>
          <c:x val="0.11987500000000002"/>
          <c:y val="2.633503416642359E-2"/>
        </c:manualLayout>
      </c:layout>
      <c:overlay val="0"/>
    </c:title>
    <c:autoTitleDeleted val="0"/>
    <c:plotArea>
      <c:layout/>
      <c:barChart>
        <c:barDir val="bar"/>
        <c:grouping val="clustered"/>
        <c:varyColors val="0"/>
        <c:ser>
          <c:idx val="0"/>
          <c:order val="0"/>
          <c:tx>
            <c:strRef>
              <c:f>GM!$D$32</c:f>
              <c:strCache>
                <c:ptCount val="1"/>
              </c:strCache>
            </c:strRef>
          </c:tx>
          <c:spPr>
            <a:solidFill>
              <a:schemeClr val="accent2"/>
            </a:solidFill>
          </c:spPr>
          <c:invertIfNegative val="0"/>
          <c:dPt>
            <c:idx val="0"/>
            <c:invertIfNegative val="0"/>
            <c:bubble3D val="0"/>
            <c:spPr>
              <a:solidFill>
                <a:schemeClr val="accent3"/>
              </a:solidFill>
            </c:spPr>
            <c:extLst>
              <c:ext xmlns:c16="http://schemas.microsoft.com/office/drawing/2014/chart" uri="{C3380CC4-5D6E-409C-BE32-E72D297353CC}">
                <c16:uniqueId val="{00000001-A2DE-4810-9EE9-C021705C6637}"/>
              </c:ext>
            </c:extLst>
          </c:dPt>
          <c:dPt>
            <c:idx val="12"/>
            <c:invertIfNegative val="0"/>
            <c:bubble3D val="0"/>
            <c:extLst>
              <c:ext xmlns:c16="http://schemas.microsoft.com/office/drawing/2014/chart" uri="{C3380CC4-5D6E-409C-BE32-E72D297353CC}">
                <c16:uniqueId val="{00000003-A2DE-4810-9EE9-C021705C6637}"/>
              </c:ext>
            </c:extLst>
          </c:dPt>
          <c:dLbls>
            <c:dLbl>
              <c:idx val="1"/>
              <c:delete val="1"/>
              <c:extLst>
                <c:ext xmlns:c15="http://schemas.microsoft.com/office/drawing/2012/chart" uri="{CE6537A1-D6FC-4f65-9D91-7224C49458BB}"/>
                <c:ext xmlns:c16="http://schemas.microsoft.com/office/drawing/2014/chart" uri="{C3380CC4-5D6E-409C-BE32-E72D297353CC}">
                  <c16:uniqueId val="{00000004-A2DE-4810-9EE9-C021705C6637}"/>
                </c:ext>
              </c:extLst>
            </c:dLbl>
            <c:dLbl>
              <c:idx val="2"/>
              <c:delete val="1"/>
              <c:extLst>
                <c:ext xmlns:c15="http://schemas.microsoft.com/office/drawing/2012/chart" uri="{CE6537A1-D6FC-4f65-9D91-7224C49458BB}"/>
                <c:ext xmlns:c16="http://schemas.microsoft.com/office/drawing/2014/chart" uri="{C3380CC4-5D6E-409C-BE32-E72D297353CC}">
                  <c16:uniqueId val="{00000005-A2DE-4810-9EE9-C021705C6637}"/>
                </c:ext>
              </c:extLst>
            </c:dLbl>
            <c:dLbl>
              <c:idx val="3"/>
              <c:delete val="1"/>
              <c:extLst>
                <c:ext xmlns:c15="http://schemas.microsoft.com/office/drawing/2012/chart" uri="{CE6537A1-D6FC-4f65-9D91-7224C49458BB}"/>
                <c:ext xmlns:c16="http://schemas.microsoft.com/office/drawing/2014/chart" uri="{C3380CC4-5D6E-409C-BE32-E72D297353CC}">
                  <c16:uniqueId val="{00000006-A2DE-4810-9EE9-C021705C6637}"/>
                </c:ext>
              </c:extLst>
            </c:dLbl>
            <c:dLbl>
              <c:idx val="4"/>
              <c:delete val="1"/>
              <c:extLst>
                <c:ext xmlns:c15="http://schemas.microsoft.com/office/drawing/2012/chart" uri="{CE6537A1-D6FC-4f65-9D91-7224C49458BB}"/>
                <c:ext xmlns:c16="http://schemas.microsoft.com/office/drawing/2014/chart" uri="{C3380CC4-5D6E-409C-BE32-E72D297353CC}">
                  <c16:uniqueId val="{00000007-A2DE-4810-9EE9-C021705C6637}"/>
                </c:ext>
              </c:extLst>
            </c:dLbl>
            <c:dLbl>
              <c:idx val="5"/>
              <c:delete val="1"/>
              <c:extLst>
                <c:ext xmlns:c15="http://schemas.microsoft.com/office/drawing/2012/chart" uri="{CE6537A1-D6FC-4f65-9D91-7224C49458BB}"/>
                <c:ext xmlns:c16="http://schemas.microsoft.com/office/drawing/2014/chart" uri="{C3380CC4-5D6E-409C-BE32-E72D297353CC}">
                  <c16:uniqueId val="{00000008-A2DE-4810-9EE9-C021705C6637}"/>
                </c:ext>
              </c:extLst>
            </c:dLbl>
            <c:dLbl>
              <c:idx val="6"/>
              <c:delete val="1"/>
              <c:extLst>
                <c:ext xmlns:c15="http://schemas.microsoft.com/office/drawing/2012/chart" uri="{CE6537A1-D6FC-4f65-9D91-7224C49458BB}"/>
                <c:ext xmlns:c16="http://schemas.microsoft.com/office/drawing/2014/chart" uri="{C3380CC4-5D6E-409C-BE32-E72D297353CC}">
                  <c16:uniqueId val="{00000009-A2DE-4810-9EE9-C021705C6637}"/>
                </c:ext>
              </c:extLst>
            </c:dLbl>
            <c:dLbl>
              <c:idx val="7"/>
              <c:delete val="1"/>
              <c:extLst>
                <c:ext xmlns:c15="http://schemas.microsoft.com/office/drawing/2012/chart" uri="{CE6537A1-D6FC-4f65-9D91-7224C49458BB}"/>
                <c:ext xmlns:c16="http://schemas.microsoft.com/office/drawing/2014/chart" uri="{C3380CC4-5D6E-409C-BE32-E72D297353CC}">
                  <c16:uniqueId val="{0000000A-A2DE-4810-9EE9-C021705C6637}"/>
                </c:ext>
              </c:extLst>
            </c:dLbl>
            <c:dLbl>
              <c:idx val="8"/>
              <c:delete val="1"/>
              <c:extLst>
                <c:ext xmlns:c15="http://schemas.microsoft.com/office/drawing/2012/chart" uri="{CE6537A1-D6FC-4f65-9D91-7224C49458BB}"/>
                <c:ext xmlns:c16="http://schemas.microsoft.com/office/drawing/2014/chart" uri="{C3380CC4-5D6E-409C-BE32-E72D297353CC}">
                  <c16:uniqueId val="{0000000B-A2DE-4810-9EE9-C021705C6637}"/>
                </c:ext>
              </c:extLst>
            </c:dLbl>
            <c:dLbl>
              <c:idx val="9"/>
              <c:delete val="1"/>
              <c:extLst>
                <c:ext xmlns:c15="http://schemas.microsoft.com/office/drawing/2012/chart" uri="{CE6537A1-D6FC-4f65-9D91-7224C49458BB}"/>
                <c:ext xmlns:c16="http://schemas.microsoft.com/office/drawing/2014/chart" uri="{C3380CC4-5D6E-409C-BE32-E72D297353CC}">
                  <c16:uniqueId val="{0000000C-A2DE-4810-9EE9-C021705C6637}"/>
                </c:ext>
              </c:extLst>
            </c:dLbl>
            <c:dLbl>
              <c:idx val="10"/>
              <c:delete val="1"/>
              <c:extLst>
                <c:ext xmlns:c15="http://schemas.microsoft.com/office/drawing/2012/chart" uri="{CE6537A1-D6FC-4f65-9D91-7224C49458BB}"/>
                <c:ext xmlns:c16="http://schemas.microsoft.com/office/drawing/2014/chart" uri="{C3380CC4-5D6E-409C-BE32-E72D297353CC}">
                  <c16:uniqueId val="{0000000D-A2DE-4810-9EE9-C021705C6637}"/>
                </c:ext>
              </c:extLst>
            </c:dLbl>
            <c:dLbl>
              <c:idx val="11"/>
              <c:delete val="1"/>
              <c:extLst>
                <c:ext xmlns:c15="http://schemas.microsoft.com/office/drawing/2012/chart" uri="{CE6537A1-D6FC-4f65-9D91-7224C49458BB}"/>
                <c:ext xmlns:c16="http://schemas.microsoft.com/office/drawing/2014/chart" uri="{C3380CC4-5D6E-409C-BE32-E72D297353CC}">
                  <c16:uniqueId val="{0000000E-A2DE-4810-9EE9-C021705C6637}"/>
                </c:ext>
              </c:extLst>
            </c:dLbl>
            <c:dLbl>
              <c:idx val="12"/>
              <c:delete val="1"/>
              <c:extLst>
                <c:ext xmlns:c15="http://schemas.microsoft.com/office/drawing/2012/chart" uri="{CE6537A1-D6FC-4f65-9D91-7224C49458BB}"/>
                <c:ext xmlns:c16="http://schemas.microsoft.com/office/drawing/2014/chart" uri="{C3380CC4-5D6E-409C-BE32-E72D297353CC}">
                  <c16:uniqueId val="{00000003-A2DE-4810-9EE9-C021705C6637}"/>
                </c:ext>
              </c:extLst>
            </c:dLbl>
            <c:dLbl>
              <c:idx val="13"/>
              <c:delete val="1"/>
              <c:extLst>
                <c:ext xmlns:c15="http://schemas.microsoft.com/office/drawing/2012/chart" uri="{CE6537A1-D6FC-4f65-9D91-7224C49458BB}"/>
                <c:ext xmlns:c16="http://schemas.microsoft.com/office/drawing/2014/chart" uri="{C3380CC4-5D6E-409C-BE32-E72D297353CC}">
                  <c16:uniqueId val="{0000000F-A2DE-4810-9EE9-C021705C6637}"/>
                </c:ext>
              </c:extLst>
            </c:dLbl>
            <c:dLbl>
              <c:idx val="14"/>
              <c:delete val="1"/>
              <c:extLst>
                <c:ext xmlns:c15="http://schemas.microsoft.com/office/drawing/2012/chart" uri="{CE6537A1-D6FC-4f65-9D91-7224C49458BB}"/>
                <c:ext xmlns:c16="http://schemas.microsoft.com/office/drawing/2014/chart" uri="{C3380CC4-5D6E-409C-BE32-E72D297353CC}">
                  <c16:uniqueId val="{00000010-A2DE-4810-9EE9-C021705C6637}"/>
                </c:ext>
              </c:extLst>
            </c:dLbl>
            <c:dLbl>
              <c:idx val="15"/>
              <c:delete val="1"/>
              <c:extLst>
                <c:ext xmlns:c15="http://schemas.microsoft.com/office/drawing/2012/chart" uri="{CE6537A1-D6FC-4f65-9D91-7224C49458BB}"/>
                <c:ext xmlns:c16="http://schemas.microsoft.com/office/drawing/2014/chart" uri="{C3380CC4-5D6E-409C-BE32-E72D297353CC}">
                  <c16:uniqueId val="{00000011-A2DE-4810-9EE9-C021705C6637}"/>
                </c:ext>
              </c:extLst>
            </c:dLbl>
            <c:dLbl>
              <c:idx val="16"/>
              <c:delete val="1"/>
              <c:extLst>
                <c:ext xmlns:c15="http://schemas.microsoft.com/office/drawing/2012/chart" uri="{CE6537A1-D6FC-4f65-9D91-7224C49458BB}"/>
                <c:ext xmlns:c16="http://schemas.microsoft.com/office/drawing/2014/chart" uri="{C3380CC4-5D6E-409C-BE32-E72D297353CC}">
                  <c16:uniqueId val="{00000012-A2DE-4810-9EE9-C021705C6637}"/>
                </c:ext>
              </c:extLst>
            </c:dLbl>
            <c:dLbl>
              <c:idx val="17"/>
              <c:delete val="1"/>
              <c:extLst>
                <c:ext xmlns:c15="http://schemas.microsoft.com/office/drawing/2012/chart" uri="{CE6537A1-D6FC-4f65-9D91-7224C49458BB}"/>
                <c:ext xmlns:c16="http://schemas.microsoft.com/office/drawing/2014/chart" uri="{C3380CC4-5D6E-409C-BE32-E72D297353CC}">
                  <c16:uniqueId val="{00000013-A2DE-4810-9EE9-C021705C663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GM!$F$34:$F$52</c:f>
              <c:strCache>
                <c:ptCount val="1"/>
                <c:pt idx="0">
                  <c:v>Javeriana</c:v>
                </c:pt>
              </c:strCache>
            </c:strRef>
          </c:cat>
          <c:val>
            <c:numRef>
              <c:f>GM!$G$34:$G$52</c:f>
              <c:numCache>
                <c:formatCode>_(* #,##0_);_(* \(#,##0\);_(* "-"??_);_(@_)</c:formatCode>
                <c:ptCount val="19"/>
                <c:pt idx="0" formatCode="0">
                  <c:v>23</c:v>
                </c:pt>
                <c:pt idx="1">
                  <c:v>25.9</c:v>
                </c:pt>
                <c:pt idx="2">
                  <c:v>35.6</c:v>
                </c:pt>
                <c:pt idx="3">
                  <c:v>38.1</c:v>
                </c:pt>
                <c:pt idx="4">
                  <c:v>42</c:v>
                </c:pt>
                <c:pt idx="5">
                  <c:v>44.5</c:v>
                </c:pt>
                <c:pt idx="6">
                  <c:v>48</c:v>
                </c:pt>
                <c:pt idx="7">
                  <c:v>48.7</c:v>
                </c:pt>
                <c:pt idx="8">
                  <c:v>51.6</c:v>
                </c:pt>
                <c:pt idx="9">
                  <c:v>52.3</c:v>
                </c:pt>
                <c:pt idx="10">
                  <c:v>53.2</c:v>
                </c:pt>
                <c:pt idx="11">
                  <c:v>55.5</c:v>
                </c:pt>
                <c:pt idx="12">
                  <c:v>60</c:v>
                </c:pt>
                <c:pt idx="13">
                  <c:v>72</c:v>
                </c:pt>
                <c:pt idx="14">
                  <c:v>79.22</c:v>
                </c:pt>
                <c:pt idx="15">
                  <c:v>93</c:v>
                </c:pt>
                <c:pt idx="16">
                  <c:v>99</c:v>
                </c:pt>
                <c:pt idx="17">
                  <c:v>101</c:v>
                </c:pt>
                <c:pt idx="18">
                  <c:v>205</c:v>
                </c:pt>
              </c:numCache>
            </c:numRef>
          </c:val>
          <c:extLst>
            <c:ext xmlns:c16="http://schemas.microsoft.com/office/drawing/2014/chart" uri="{C3380CC4-5D6E-409C-BE32-E72D297353CC}">
              <c16:uniqueId val="{00000014-A2DE-4810-9EE9-C021705C6637}"/>
            </c:ext>
          </c:extLst>
        </c:ser>
        <c:dLbls>
          <c:dLblPos val="outEnd"/>
          <c:showLegendKey val="0"/>
          <c:showVal val="1"/>
          <c:showCatName val="0"/>
          <c:showSerName val="0"/>
          <c:showPercent val="0"/>
          <c:showBubbleSize val="0"/>
        </c:dLbls>
        <c:gapWidth val="150"/>
        <c:axId val="208317136"/>
        <c:axId val="208317696"/>
      </c:barChart>
      <c:catAx>
        <c:axId val="208317136"/>
        <c:scaling>
          <c:orientation val="minMax"/>
        </c:scaling>
        <c:delete val="0"/>
        <c:axPos val="l"/>
        <c:numFmt formatCode="General" sourceLinked="0"/>
        <c:majorTickMark val="out"/>
        <c:minorTickMark val="none"/>
        <c:tickLblPos val="nextTo"/>
        <c:crossAx val="208317696"/>
        <c:crosses val="autoZero"/>
        <c:auto val="1"/>
        <c:lblAlgn val="ctr"/>
        <c:lblOffset val="100"/>
        <c:noMultiLvlLbl val="0"/>
      </c:catAx>
      <c:valAx>
        <c:axId val="208317696"/>
        <c:scaling>
          <c:orientation val="minMax"/>
        </c:scaling>
        <c:delete val="0"/>
        <c:axPos val="b"/>
        <c:numFmt formatCode="0" sourceLinked="1"/>
        <c:majorTickMark val="out"/>
        <c:minorTickMark val="none"/>
        <c:tickLblPos val="nextTo"/>
        <c:crossAx val="208317136"/>
        <c:crosses val="autoZero"/>
        <c:crossBetween val="between"/>
      </c:valAx>
    </c:plotArea>
    <c:plotVisOnly val="1"/>
    <c:dispBlanksAs val="gap"/>
    <c:showDLblsOverMax val="0"/>
  </c:chart>
  <c:spPr>
    <a:ln>
      <a:noFill/>
    </a:ln>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Recargas</a:t>
            </a:r>
            <a:r>
              <a:rPr lang="es-CO" baseline="0" dirty="0"/>
              <a:t> tarjeta Tu Llave entre agosto de 2015 y julio de 2016</a:t>
            </a:r>
            <a:r>
              <a:rPr lang="es-CO" dirty="0"/>
              <a:t> </a:t>
            </a:r>
          </a:p>
        </c:rich>
      </c:tx>
      <c:overlay val="0"/>
      <c:spPr>
        <a:noFill/>
        <a:ln>
          <a:noFill/>
        </a:ln>
        <a:effectLst/>
      </c:spPr>
    </c:title>
    <c:autoTitleDeleted val="0"/>
    <c:plotArea>
      <c:layout/>
      <c:barChart>
        <c:barDir val="col"/>
        <c:grouping val="clustered"/>
        <c:varyColors val="0"/>
        <c:ser>
          <c:idx val="0"/>
          <c:order val="0"/>
          <c:tx>
            <c:v>Transacciones</c:v>
          </c:tx>
          <c:spPr>
            <a:solidFill>
              <a:schemeClr val="accent1"/>
            </a:solidFill>
            <a:ln>
              <a:noFill/>
            </a:ln>
            <a:effectLst/>
          </c:spPr>
          <c:invertIfNegative val="0"/>
          <c:cat>
            <c:strRef>
              <c:f>RESUMEN!$C$3:$C$14</c:f>
              <c:strCache>
                <c:ptCount val="12"/>
                <c:pt idx="0">
                  <c:v>AGO</c:v>
                </c:pt>
                <c:pt idx="1">
                  <c:v>SEP</c:v>
                </c:pt>
                <c:pt idx="2">
                  <c:v>OCT</c:v>
                </c:pt>
                <c:pt idx="3">
                  <c:v>NOV</c:v>
                </c:pt>
                <c:pt idx="4">
                  <c:v>DIC</c:v>
                </c:pt>
                <c:pt idx="5">
                  <c:v>ENE</c:v>
                </c:pt>
                <c:pt idx="6">
                  <c:v>FEB</c:v>
                </c:pt>
                <c:pt idx="7">
                  <c:v>MAR</c:v>
                </c:pt>
                <c:pt idx="8">
                  <c:v>ABR</c:v>
                </c:pt>
                <c:pt idx="9">
                  <c:v>MAY</c:v>
                </c:pt>
                <c:pt idx="10">
                  <c:v>JUN</c:v>
                </c:pt>
                <c:pt idx="11">
                  <c:v>JUL</c:v>
                </c:pt>
              </c:strCache>
            </c:strRef>
          </c:cat>
          <c:val>
            <c:numRef>
              <c:f>RESUMEN!$D$3:$D$14</c:f>
              <c:numCache>
                <c:formatCode>_(* #,##0_);_(* \(#,##0\);_(* "-"??_);_(@_)</c:formatCode>
                <c:ptCount val="12"/>
                <c:pt idx="0">
                  <c:v>2524</c:v>
                </c:pt>
                <c:pt idx="1">
                  <c:v>3886</c:v>
                </c:pt>
                <c:pt idx="2">
                  <c:v>3713</c:v>
                </c:pt>
                <c:pt idx="3">
                  <c:v>3984</c:v>
                </c:pt>
                <c:pt idx="4">
                  <c:v>1569</c:v>
                </c:pt>
                <c:pt idx="5">
                  <c:v>1842</c:v>
                </c:pt>
                <c:pt idx="6">
                  <c:v>2242</c:v>
                </c:pt>
                <c:pt idx="7">
                  <c:v>2005</c:v>
                </c:pt>
                <c:pt idx="8">
                  <c:v>5040</c:v>
                </c:pt>
                <c:pt idx="9">
                  <c:v>4432</c:v>
                </c:pt>
                <c:pt idx="10">
                  <c:v>3298</c:v>
                </c:pt>
                <c:pt idx="11">
                  <c:v>4305</c:v>
                </c:pt>
              </c:numCache>
            </c:numRef>
          </c:val>
          <c:extLst>
            <c:ext xmlns:c16="http://schemas.microsoft.com/office/drawing/2014/chart" uri="{C3380CC4-5D6E-409C-BE32-E72D297353CC}">
              <c16:uniqueId val="{00000000-9BC6-41F1-9F0F-E07CD3AC899B}"/>
            </c:ext>
          </c:extLst>
        </c:ser>
        <c:dLbls>
          <c:showLegendKey val="0"/>
          <c:showVal val="0"/>
          <c:showCatName val="0"/>
          <c:showSerName val="0"/>
          <c:showPercent val="0"/>
          <c:showBubbleSize val="0"/>
        </c:dLbls>
        <c:gapWidth val="219"/>
        <c:axId val="259111328"/>
        <c:axId val="253206496"/>
      </c:barChart>
      <c:lineChart>
        <c:grouping val="standard"/>
        <c:varyColors val="0"/>
        <c:ser>
          <c:idx val="1"/>
          <c:order val="1"/>
          <c:tx>
            <c:v>Valor (millones)</c:v>
          </c:tx>
          <c:spPr>
            <a:ln w="28575" cap="rnd">
              <a:solidFill>
                <a:schemeClr val="accent2"/>
              </a:solidFill>
              <a:round/>
            </a:ln>
            <a:effectLst/>
          </c:spPr>
          <c:marker>
            <c:symbol val="none"/>
          </c:marker>
          <c:cat>
            <c:strRef>
              <c:f>RESUMEN!$C$3:$C$14</c:f>
              <c:strCache>
                <c:ptCount val="12"/>
                <c:pt idx="0">
                  <c:v>AGO</c:v>
                </c:pt>
                <c:pt idx="1">
                  <c:v>SEP</c:v>
                </c:pt>
                <c:pt idx="2">
                  <c:v>OCT</c:v>
                </c:pt>
                <c:pt idx="3">
                  <c:v>NOV</c:v>
                </c:pt>
                <c:pt idx="4">
                  <c:v>DIC</c:v>
                </c:pt>
                <c:pt idx="5">
                  <c:v>ENE</c:v>
                </c:pt>
                <c:pt idx="6">
                  <c:v>FEB</c:v>
                </c:pt>
                <c:pt idx="7">
                  <c:v>MAR</c:v>
                </c:pt>
                <c:pt idx="8">
                  <c:v>ABR</c:v>
                </c:pt>
                <c:pt idx="9">
                  <c:v>MAY</c:v>
                </c:pt>
                <c:pt idx="10">
                  <c:v>JUN</c:v>
                </c:pt>
                <c:pt idx="11">
                  <c:v>JUL</c:v>
                </c:pt>
              </c:strCache>
            </c:strRef>
          </c:cat>
          <c:val>
            <c:numRef>
              <c:f>RESUMEN!$E$3:$E$14</c:f>
              <c:numCache>
                <c:formatCode>_(* #,##0_);_(* \(#,##0\);_(* "-"??_);_(@_)</c:formatCode>
                <c:ptCount val="12"/>
                <c:pt idx="0">
                  <c:v>34635600</c:v>
                </c:pt>
                <c:pt idx="1">
                  <c:v>54230950</c:v>
                </c:pt>
                <c:pt idx="2">
                  <c:v>71773900</c:v>
                </c:pt>
                <c:pt idx="3">
                  <c:v>58964400</c:v>
                </c:pt>
                <c:pt idx="4">
                  <c:v>15705500</c:v>
                </c:pt>
                <c:pt idx="5">
                  <c:v>29097850</c:v>
                </c:pt>
                <c:pt idx="6">
                  <c:v>91934250</c:v>
                </c:pt>
                <c:pt idx="7">
                  <c:v>81197750</c:v>
                </c:pt>
                <c:pt idx="8">
                  <c:v>114725750</c:v>
                </c:pt>
                <c:pt idx="9">
                  <c:v>89356950</c:v>
                </c:pt>
                <c:pt idx="10">
                  <c:v>37481500</c:v>
                </c:pt>
                <c:pt idx="11">
                  <c:v>70597400</c:v>
                </c:pt>
              </c:numCache>
            </c:numRef>
          </c:val>
          <c:smooth val="0"/>
          <c:extLst>
            <c:ext xmlns:c16="http://schemas.microsoft.com/office/drawing/2014/chart" uri="{C3380CC4-5D6E-409C-BE32-E72D297353CC}">
              <c16:uniqueId val="{00000001-9BC6-41F1-9F0F-E07CD3AC899B}"/>
            </c:ext>
          </c:extLst>
        </c:ser>
        <c:dLbls>
          <c:showLegendKey val="0"/>
          <c:showVal val="0"/>
          <c:showCatName val="0"/>
          <c:showSerName val="0"/>
          <c:showPercent val="0"/>
          <c:showBubbleSize val="0"/>
        </c:dLbls>
        <c:marker val="1"/>
        <c:smooth val="0"/>
        <c:axId val="253205376"/>
        <c:axId val="253207056"/>
      </c:lineChart>
      <c:catAx>
        <c:axId val="25911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3206496"/>
        <c:crosses val="autoZero"/>
        <c:auto val="1"/>
        <c:lblAlgn val="ctr"/>
        <c:lblOffset val="100"/>
        <c:noMultiLvlLbl val="0"/>
      </c:catAx>
      <c:valAx>
        <c:axId val="253206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Número de transacciones</a:t>
                </a:r>
              </a:p>
            </c:rich>
          </c:tx>
          <c:overlay val="0"/>
          <c:spPr>
            <a:noFill/>
            <a:ln>
              <a:noFill/>
            </a:ln>
            <a:effectLst/>
          </c:sp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9111328"/>
        <c:crosses val="autoZero"/>
        <c:crossBetween val="between"/>
      </c:valAx>
      <c:catAx>
        <c:axId val="253205376"/>
        <c:scaling>
          <c:orientation val="minMax"/>
        </c:scaling>
        <c:delete val="1"/>
        <c:axPos val="b"/>
        <c:numFmt formatCode="General" sourceLinked="1"/>
        <c:majorTickMark val="out"/>
        <c:minorTickMark val="none"/>
        <c:tickLblPos val="nextTo"/>
        <c:crossAx val="253207056"/>
        <c:crosses val="autoZero"/>
        <c:auto val="1"/>
        <c:lblAlgn val="ctr"/>
        <c:lblOffset val="100"/>
        <c:noMultiLvlLbl val="0"/>
      </c:catAx>
      <c:valAx>
        <c:axId val="25320705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Valor de las transacciones (COP)</a:t>
                </a:r>
              </a:p>
            </c:rich>
          </c:tx>
          <c:overlay val="0"/>
          <c:spPr>
            <a:noFill/>
            <a:ln>
              <a:noFill/>
            </a:ln>
            <a:effectLst/>
          </c:sp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3205376"/>
        <c:crosses val="max"/>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Variación de los servicios de transporte compartido (</a:t>
            </a:r>
            <a:r>
              <a:rPr lang="es-CO" dirty="0" err="1"/>
              <a:t>vans</a:t>
            </a:r>
            <a:r>
              <a:rPr lang="es-CO" dirty="0"/>
              <a:t> blancas) en 2016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Hoja2!$L$2</c:f>
              <c:strCache>
                <c:ptCount val="1"/>
                <c:pt idx="0">
                  <c:v>Servicio pasajeros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Hoja2!$K$3:$K$7</c:f>
              <c:strCache>
                <c:ptCount val="5"/>
                <c:pt idx="0">
                  <c:v>Febrero</c:v>
                </c:pt>
                <c:pt idx="1">
                  <c:v>Marzo</c:v>
                </c:pt>
                <c:pt idx="2">
                  <c:v>Abril</c:v>
                </c:pt>
                <c:pt idx="3">
                  <c:v>Mayo</c:v>
                </c:pt>
                <c:pt idx="4">
                  <c:v>Junio (21)</c:v>
                </c:pt>
              </c:strCache>
            </c:strRef>
          </c:cat>
          <c:val>
            <c:numRef>
              <c:f>Hoja2!$L$3:$L$7</c:f>
              <c:numCache>
                <c:formatCode>General</c:formatCode>
                <c:ptCount val="5"/>
                <c:pt idx="0">
                  <c:v>213</c:v>
                </c:pt>
                <c:pt idx="1">
                  <c:v>276</c:v>
                </c:pt>
                <c:pt idx="2">
                  <c:v>142</c:v>
                </c:pt>
                <c:pt idx="3">
                  <c:v>92</c:v>
                </c:pt>
                <c:pt idx="4">
                  <c:v>176</c:v>
                </c:pt>
              </c:numCache>
            </c:numRef>
          </c:val>
          <c:extLst>
            <c:ext xmlns:c16="http://schemas.microsoft.com/office/drawing/2014/chart" uri="{C3380CC4-5D6E-409C-BE32-E72D297353CC}">
              <c16:uniqueId val="{00000000-8340-4C6C-8C82-BA7E8AFFF4B8}"/>
            </c:ext>
          </c:extLst>
        </c:ser>
        <c:ser>
          <c:idx val="1"/>
          <c:order val="1"/>
          <c:tx>
            <c:strRef>
              <c:f>Hoja2!$M$2</c:f>
              <c:strCache>
                <c:ptCount val="1"/>
                <c:pt idx="0">
                  <c:v>Servicio compartidos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Hoja2!$K$3:$K$7</c:f>
              <c:strCache>
                <c:ptCount val="5"/>
                <c:pt idx="0">
                  <c:v>Febrero</c:v>
                </c:pt>
                <c:pt idx="1">
                  <c:v>Marzo</c:v>
                </c:pt>
                <c:pt idx="2">
                  <c:v>Abril</c:v>
                </c:pt>
                <c:pt idx="3">
                  <c:v>Mayo</c:v>
                </c:pt>
                <c:pt idx="4">
                  <c:v>Junio (21)</c:v>
                </c:pt>
              </c:strCache>
            </c:strRef>
          </c:cat>
          <c:val>
            <c:numRef>
              <c:f>Hoja2!$M$3:$M$7</c:f>
              <c:numCache>
                <c:formatCode>General</c:formatCode>
                <c:ptCount val="5"/>
                <c:pt idx="0">
                  <c:v>102</c:v>
                </c:pt>
                <c:pt idx="1">
                  <c:v>74</c:v>
                </c:pt>
                <c:pt idx="2">
                  <c:v>59</c:v>
                </c:pt>
                <c:pt idx="3">
                  <c:v>35</c:v>
                </c:pt>
                <c:pt idx="4">
                  <c:v>4</c:v>
                </c:pt>
              </c:numCache>
            </c:numRef>
          </c:val>
          <c:extLst>
            <c:ext xmlns:c16="http://schemas.microsoft.com/office/drawing/2014/chart" uri="{C3380CC4-5D6E-409C-BE32-E72D297353CC}">
              <c16:uniqueId val="{00000001-8340-4C6C-8C82-BA7E8AFFF4B8}"/>
            </c:ext>
          </c:extLst>
        </c:ser>
        <c:dLbls>
          <c:showLegendKey val="0"/>
          <c:showVal val="0"/>
          <c:showCatName val="0"/>
          <c:showSerName val="0"/>
          <c:showPercent val="0"/>
          <c:showBubbleSize val="0"/>
        </c:dLbls>
        <c:gapWidth val="219"/>
        <c:overlap val="-27"/>
        <c:axId val="253204256"/>
        <c:axId val="253199776"/>
      </c:barChart>
      <c:lineChart>
        <c:grouping val="standard"/>
        <c:varyColors val="0"/>
        <c:ser>
          <c:idx val="2"/>
          <c:order val="2"/>
          <c:tx>
            <c:strRef>
              <c:f>Hoja2!$N$2</c:f>
              <c:strCache>
                <c:ptCount val="1"/>
                <c:pt idx="0">
                  <c:v>Servicio total</c:v>
                </c:pt>
              </c:strCache>
            </c:strRef>
          </c:tx>
          <c:spPr>
            <a:ln w="28575" cap="rnd">
              <a:solidFill>
                <a:schemeClr val="accent3"/>
              </a:solidFill>
              <a:round/>
            </a:ln>
            <a:effectLst/>
          </c:spPr>
          <c:marker>
            <c:symbol val="square"/>
            <c:size val="6"/>
            <c:spPr>
              <a:solidFill>
                <a:srgbClr val="00B050"/>
              </a:solidFill>
              <a:ln w="9525">
                <a:solidFill>
                  <a:schemeClr val="accent3"/>
                </a:solidFill>
              </a:ln>
              <a:effectLst/>
            </c:spPr>
          </c:marker>
          <c:dLbls>
            <c:dLbl>
              <c:idx val="0"/>
              <c:layout>
                <c:manualLayout>
                  <c:x val="-1.7453634488695875E-2"/>
                  <c:y val="-7.0895987584828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40-4C6C-8C82-BA7E8AFFF4B8}"/>
                </c:ext>
              </c:extLst>
            </c:dLbl>
            <c:dLbl>
              <c:idx val="1"/>
              <c:layout>
                <c:manualLayout>
                  <c:x val="9.9735054221118825E-3"/>
                  <c:y val="-3.9386659769349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40-4C6C-8C82-BA7E8AFFF4B8}"/>
                </c:ext>
              </c:extLst>
            </c:dLbl>
            <c:dLbl>
              <c:idx val="2"/>
              <c:layout>
                <c:manualLayout>
                  <c:x val="7.480129066583947E-3"/>
                  <c:y val="-4.3325325746284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40-4C6C-8C82-BA7E8AFFF4B8}"/>
                </c:ext>
              </c:extLst>
            </c:dLbl>
            <c:dLbl>
              <c:idx val="3"/>
              <c:layout>
                <c:manualLayout>
                  <c:x val="-2.9920516266335788E-2"/>
                  <c:y val="-0.13391464321578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40-4C6C-8C82-BA7E8AFFF4B8}"/>
                </c:ext>
              </c:extLst>
            </c:dLbl>
            <c:dLbl>
              <c:idx val="4"/>
              <c:layout>
                <c:manualLayout>
                  <c:x val="-5.2360903466087808E-2"/>
                  <c:y val="-0.137853309192722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40-4C6C-8C82-BA7E8AFFF4B8}"/>
                </c:ext>
              </c:extLst>
            </c:dLbl>
            <c:spPr>
              <a:noFill/>
              <a:ln>
                <a:solidFill>
                  <a:sysClr val="window" lastClr="FFFFFF">
                    <a:lumMod val="75000"/>
                  </a:sys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B05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Hoja2!$K$3:$K$7</c:f>
              <c:strCache>
                <c:ptCount val="5"/>
                <c:pt idx="0">
                  <c:v>Febrero</c:v>
                </c:pt>
                <c:pt idx="1">
                  <c:v>Marzo</c:v>
                </c:pt>
                <c:pt idx="2">
                  <c:v>Abril</c:v>
                </c:pt>
                <c:pt idx="3">
                  <c:v>Mayo</c:v>
                </c:pt>
                <c:pt idx="4">
                  <c:v>Junio (21)</c:v>
                </c:pt>
              </c:strCache>
            </c:strRef>
          </c:cat>
          <c:val>
            <c:numRef>
              <c:f>Hoja2!$N$3:$N$7</c:f>
              <c:numCache>
                <c:formatCode>General</c:formatCode>
                <c:ptCount val="5"/>
                <c:pt idx="0">
                  <c:v>315</c:v>
                </c:pt>
                <c:pt idx="1">
                  <c:v>350</c:v>
                </c:pt>
                <c:pt idx="2">
                  <c:v>201</c:v>
                </c:pt>
                <c:pt idx="3">
                  <c:v>127</c:v>
                </c:pt>
                <c:pt idx="4">
                  <c:v>180</c:v>
                </c:pt>
              </c:numCache>
            </c:numRef>
          </c:val>
          <c:smooth val="0"/>
          <c:extLst>
            <c:ext xmlns:c16="http://schemas.microsoft.com/office/drawing/2014/chart" uri="{C3380CC4-5D6E-409C-BE32-E72D297353CC}">
              <c16:uniqueId val="{00000007-8340-4C6C-8C82-BA7E8AFFF4B8}"/>
            </c:ext>
          </c:extLst>
        </c:ser>
        <c:dLbls>
          <c:showLegendKey val="0"/>
          <c:showVal val="0"/>
          <c:showCatName val="0"/>
          <c:showSerName val="0"/>
          <c:showPercent val="0"/>
          <c:showBubbleSize val="0"/>
        </c:dLbls>
        <c:marker val="1"/>
        <c:smooth val="0"/>
        <c:axId val="253204256"/>
        <c:axId val="253199776"/>
      </c:lineChart>
      <c:catAx>
        <c:axId val="25320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3199776"/>
        <c:crosses val="autoZero"/>
        <c:auto val="1"/>
        <c:lblAlgn val="ctr"/>
        <c:lblOffset val="100"/>
        <c:noMultiLvlLbl val="0"/>
      </c:catAx>
      <c:valAx>
        <c:axId val="2531997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Servicios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3204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err="1">
                <a:solidFill>
                  <a:schemeClr val="tx1"/>
                </a:solidFill>
              </a:rPr>
              <a:t>Horarios</a:t>
            </a:r>
            <a:r>
              <a:rPr lang="en-US" sz="1600" b="1" baseline="0" dirty="0">
                <a:solidFill>
                  <a:schemeClr val="tx1"/>
                </a:solidFill>
              </a:rPr>
              <a:t> de </a:t>
            </a:r>
            <a:r>
              <a:rPr lang="en-US" sz="1600" b="1" baseline="0" dirty="0" err="1">
                <a:solidFill>
                  <a:schemeClr val="tx1"/>
                </a:solidFill>
              </a:rPr>
              <a:t>llegada</a:t>
            </a:r>
            <a:r>
              <a:rPr lang="en-US" sz="1600" b="1" baseline="0" dirty="0">
                <a:solidFill>
                  <a:schemeClr val="tx1"/>
                </a:solidFill>
              </a:rPr>
              <a:t> y </a:t>
            </a:r>
            <a:r>
              <a:rPr lang="en-US" sz="1600" b="1" baseline="0" dirty="0" err="1">
                <a:solidFill>
                  <a:schemeClr val="tx1"/>
                </a:solidFill>
              </a:rPr>
              <a:t>salida</a:t>
            </a:r>
            <a:r>
              <a:rPr lang="en-US" sz="1600" b="1" baseline="0" dirty="0">
                <a:solidFill>
                  <a:schemeClr val="tx1"/>
                </a:solidFill>
              </a:rPr>
              <a:t> de la Universidad</a:t>
            </a:r>
            <a:endParaRPr lang="en-US" sz="16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CO"/>
        </a:p>
      </c:txPr>
    </c:title>
    <c:autoTitleDeleted val="0"/>
    <c:plotArea>
      <c:layout/>
      <c:barChart>
        <c:barDir val="col"/>
        <c:grouping val="clustered"/>
        <c:varyColors val="0"/>
        <c:ser>
          <c:idx val="0"/>
          <c:order val="0"/>
          <c:tx>
            <c:v>Llegada a la Universidad</c:v>
          </c:tx>
          <c:spPr>
            <a:solidFill>
              <a:schemeClr val="accent1"/>
            </a:solidFill>
            <a:ln>
              <a:noFill/>
            </a:ln>
            <a:effectLst/>
          </c:spPr>
          <c:invertIfNegative val="0"/>
          <c:dLbls>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7B-469B-B3EB-CFC8BFEE763E}"/>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7B-469B-B3EB-CFC8BFEE763E}"/>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7B-469B-B3EB-CFC8BFEE76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Preguntas'!$A$125:$A$189</c:f>
              <c:strCache>
                <c:ptCount val="65"/>
                <c:pt idx="0">
                  <c:v>5:44-5:59 a.m</c:v>
                </c:pt>
                <c:pt idx="1">
                  <c:v>6:00-6:15 a.m</c:v>
                </c:pt>
                <c:pt idx="2">
                  <c:v>6:16-6:30 a.m.</c:v>
                </c:pt>
                <c:pt idx="3">
                  <c:v>6:31-6:45 a.m.</c:v>
                </c:pt>
                <c:pt idx="4">
                  <c:v>6:46-7:00 a.m.</c:v>
                </c:pt>
                <c:pt idx="5">
                  <c:v>7:01-7:15 a.m.</c:v>
                </c:pt>
                <c:pt idx="6">
                  <c:v>7:16-7:30 a.m.</c:v>
                </c:pt>
                <c:pt idx="7">
                  <c:v>7:31-7:45 a.m.</c:v>
                </c:pt>
                <c:pt idx="8">
                  <c:v>7:46-8:00 a.m.</c:v>
                </c:pt>
                <c:pt idx="9">
                  <c:v>8:01-8:15 a.m.</c:v>
                </c:pt>
                <c:pt idx="10">
                  <c:v>8:16-8:30 a.m.</c:v>
                </c:pt>
                <c:pt idx="11">
                  <c:v>8:31-8:45 a.m.</c:v>
                </c:pt>
                <c:pt idx="12">
                  <c:v>8:46-9:00 a.m.</c:v>
                </c:pt>
                <c:pt idx="13">
                  <c:v>9:01-9:15 a.m.</c:v>
                </c:pt>
                <c:pt idx="14">
                  <c:v>9:16-9:30 a.m.</c:v>
                </c:pt>
                <c:pt idx="15">
                  <c:v>9:31-9:45 a.m.</c:v>
                </c:pt>
                <c:pt idx="16">
                  <c:v>9:46-10:00 a.m.</c:v>
                </c:pt>
                <c:pt idx="17">
                  <c:v>10:01-10:15 a.m.</c:v>
                </c:pt>
                <c:pt idx="18">
                  <c:v>10:16-10:30 a.m.</c:v>
                </c:pt>
                <c:pt idx="19">
                  <c:v>10:31-10:45 a.m.</c:v>
                </c:pt>
                <c:pt idx="20">
                  <c:v>10:46-11:00 a.m.</c:v>
                </c:pt>
                <c:pt idx="21">
                  <c:v>11:01-11:15 a.m.</c:v>
                </c:pt>
                <c:pt idx="22">
                  <c:v>11:16-11:30 a.m.</c:v>
                </c:pt>
                <c:pt idx="23">
                  <c:v>11:31-11:45 a.m.</c:v>
                </c:pt>
                <c:pt idx="24">
                  <c:v>11:45-12:00 m</c:v>
                </c:pt>
                <c:pt idx="25">
                  <c:v>12:01-12:15 p.m.</c:v>
                </c:pt>
                <c:pt idx="26">
                  <c:v>12:16-12:30 p.m.</c:v>
                </c:pt>
                <c:pt idx="27">
                  <c:v>12:31-12:45 p.m.</c:v>
                </c:pt>
                <c:pt idx="28">
                  <c:v>12:46-13:00 p.m.</c:v>
                </c:pt>
                <c:pt idx="29">
                  <c:v>13:01-13:15 p.m.</c:v>
                </c:pt>
                <c:pt idx="30">
                  <c:v>13:16-13:30 p.m.</c:v>
                </c:pt>
                <c:pt idx="31">
                  <c:v>13:31-13:45 p.m.</c:v>
                </c:pt>
                <c:pt idx="32">
                  <c:v>13:46-14:00 p.m.</c:v>
                </c:pt>
                <c:pt idx="33">
                  <c:v>14:01-14:15 p.m.</c:v>
                </c:pt>
                <c:pt idx="34">
                  <c:v>14:16-14:30 p.m.</c:v>
                </c:pt>
                <c:pt idx="35">
                  <c:v>14:31-14:45 p.m.</c:v>
                </c:pt>
                <c:pt idx="36">
                  <c:v>14:46-15:00 p.m.</c:v>
                </c:pt>
                <c:pt idx="37">
                  <c:v>15:01-15:15 p.m.</c:v>
                </c:pt>
                <c:pt idx="38">
                  <c:v>15:16-15:30 p.m.</c:v>
                </c:pt>
                <c:pt idx="39">
                  <c:v>15:31-15:45 p.m.</c:v>
                </c:pt>
                <c:pt idx="40">
                  <c:v>15:46-16:00 p.m.</c:v>
                </c:pt>
                <c:pt idx="41">
                  <c:v>16:01-16:15 p.m.</c:v>
                </c:pt>
                <c:pt idx="42">
                  <c:v>16:16-16:30 p.m.</c:v>
                </c:pt>
                <c:pt idx="43">
                  <c:v>16:31-16:45 p.m.</c:v>
                </c:pt>
                <c:pt idx="44">
                  <c:v>16:46-17:00 p.m.</c:v>
                </c:pt>
                <c:pt idx="45">
                  <c:v>17:01-17:15 p.m.</c:v>
                </c:pt>
                <c:pt idx="46">
                  <c:v>17:16-17:30 p.m.</c:v>
                </c:pt>
                <c:pt idx="47">
                  <c:v>17:31-17:45 p.m.</c:v>
                </c:pt>
                <c:pt idx="48">
                  <c:v>17:46-18:00 p.m.</c:v>
                </c:pt>
                <c:pt idx="49">
                  <c:v>18:01-18:15 p.m.</c:v>
                </c:pt>
                <c:pt idx="50">
                  <c:v>18:16-18:30 p.m.</c:v>
                </c:pt>
                <c:pt idx="51">
                  <c:v>18:31-18:45 p.m.</c:v>
                </c:pt>
                <c:pt idx="52">
                  <c:v>18:46-19:00 p.m.</c:v>
                </c:pt>
                <c:pt idx="53">
                  <c:v>19:01-19:15 p.m.</c:v>
                </c:pt>
                <c:pt idx="54">
                  <c:v>19:16-19:30 p.m.</c:v>
                </c:pt>
                <c:pt idx="55">
                  <c:v>19:31-19:45 p.m.</c:v>
                </c:pt>
                <c:pt idx="56">
                  <c:v>19:46-20:00 p.m.</c:v>
                </c:pt>
                <c:pt idx="57">
                  <c:v>20:01-20:15 p.m.</c:v>
                </c:pt>
                <c:pt idx="58">
                  <c:v>20:16-20:30 p.m.</c:v>
                </c:pt>
                <c:pt idx="59">
                  <c:v>20:31-20:45 p.m.</c:v>
                </c:pt>
                <c:pt idx="60">
                  <c:v>20:46-21:00 p.m.</c:v>
                </c:pt>
                <c:pt idx="61">
                  <c:v>21:01-21:15 p.m.</c:v>
                </c:pt>
                <c:pt idx="62">
                  <c:v>21:16-21:30 p.m.</c:v>
                </c:pt>
                <c:pt idx="63">
                  <c:v>21:31-21:45 p.m.</c:v>
                </c:pt>
                <c:pt idx="64">
                  <c:v>21:45-22:00 p.m.</c:v>
                </c:pt>
              </c:strCache>
            </c:strRef>
          </c:cat>
          <c:val>
            <c:numRef>
              <c:f>'Resumen Preguntas'!$C$125:$C$189</c:f>
              <c:numCache>
                <c:formatCode>0.00%</c:formatCode>
                <c:ptCount val="65"/>
                <c:pt idx="0">
                  <c:v>3.1381429957942415E-2</c:v>
                </c:pt>
                <c:pt idx="1">
                  <c:v>3.1057910061468779E-2</c:v>
                </c:pt>
                <c:pt idx="2">
                  <c:v>2.491103202846975E-2</c:v>
                </c:pt>
                <c:pt idx="3">
                  <c:v>4.3675186023940472E-2</c:v>
                </c:pt>
                <c:pt idx="4">
                  <c:v>0.15690714978971207</c:v>
                </c:pt>
                <c:pt idx="5">
                  <c:v>0.10320284697508897</c:v>
                </c:pt>
                <c:pt idx="6">
                  <c:v>3.9145907473309607E-2</c:v>
                </c:pt>
                <c:pt idx="7">
                  <c:v>3.1381429957942415E-2</c:v>
                </c:pt>
                <c:pt idx="8">
                  <c:v>6.9556777741831124E-2</c:v>
                </c:pt>
                <c:pt idx="9">
                  <c:v>6.5998058880621158E-2</c:v>
                </c:pt>
                <c:pt idx="10">
                  <c:v>2.4263992235522485E-2</c:v>
                </c:pt>
                <c:pt idx="11">
                  <c:v>2.0381753477838885E-2</c:v>
                </c:pt>
                <c:pt idx="12">
                  <c:v>5.1116143642834032E-2</c:v>
                </c:pt>
                <c:pt idx="13">
                  <c:v>4.6586865092203174E-2</c:v>
                </c:pt>
                <c:pt idx="14">
                  <c:v>1.4881915237787124E-2</c:v>
                </c:pt>
                <c:pt idx="15">
                  <c:v>8.0879974118408283E-3</c:v>
                </c:pt>
                <c:pt idx="16">
                  <c:v>1.3264315755418959E-2</c:v>
                </c:pt>
                <c:pt idx="17">
                  <c:v>1.1323196376577159E-2</c:v>
                </c:pt>
                <c:pt idx="18">
                  <c:v>7.440957618893562E-3</c:v>
                </c:pt>
                <c:pt idx="19">
                  <c:v>5.1763183435781304E-3</c:v>
                </c:pt>
                <c:pt idx="20">
                  <c:v>1.6499514720155289E-2</c:v>
                </c:pt>
                <c:pt idx="21">
                  <c:v>1.2293756065998059E-2</c:v>
                </c:pt>
                <c:pt idx="22">
                  <c:v>3.2351989647363311E-3</c:v>
                </c:pt>
                <c:pt idx="23">
                  <c:v>3.2351989647363311E-3</c:v>
                </c:pt>
                <c:pt idx="24">
                  <c:v>6.4703979294726622E-3</c:v>
                </c:pt>
                <c:pt idx="25">
                  <c:v>3.5587188612099642E-3</c:v>
                </c:pt>
                <c:pt idx="26">
                  <c:v>1.6175994823681655E-3</c:v>
                </c:pt>
                <c:pt idx="27">
                  <c:v>2.9116790682626984E-3</c:v>
                </c:pt>
                <c:pt idx="28">
                  <c:v>8.0879974118408283E-3</c:v>
                </c:pt>
                <c:pt idx="29">
                  <c:v>6.1468780329990294E-3</c:v>
                </c:pt>
                <c:pt idx="30">
                  <c:v>2.2646392753154321E-3</c:v>
                </c:pt>
                <c:pt idx="31">
                  <c:v>6.1468780329990294E-3</c:v>
                </c:pt>
                <c:pt idx="32">
                  <c:v>1.4558395341313491E-2</c:v>
                </c:pt>
                <c:pt idx="33">
                  <c:v>1.0676156583629894E-2</c:v>
                </c:pt>
                <c:pt idx="34">
                  <c:v>1.2940795858945326E-3</c:v>
                </c:pt>
                <c:pt idx="35">
                  <c:v>1.6175994823681655E-3</c:v>
                </c:pt>
                <c:pt idx="36">
                  <c:v>2.5881591717890652E-3</c:v>
                </c:pt>
                <c:pt idx="37">
                  <c:v>4.5292785506308641E-3</c:v>
                </c:pt>
                <c:pt idx="38">
                  <c:v>1.2940795858945326E-3</c:v>
                </c:pt>
                <c:pt idx="39">
                  <c:v>3.5587188612099642E-3</c:v>
                </c:pt>
                <c:pt idx="40">
                  <c:v>5.4998382400517631E-3</c:v>
                </c:pt>
                <c:pt idx="41">
                  <c:v>5.4998382400517631E-3</c:v>
                </c:pt>
                <c:pt idx="42">
                  <c:v>3.2351989647363311E-3</c:v>
                </c:pt>
                <c:pt idx="43">
                  <c:v>2.2646392753154321E-3</c:v>
                </c:pt>
                <c:pt idx="44">
                  <c:v>5.8233581365253967E-3</c:v>
                </c:pt>
                <c:pt idx="45">
                  <c:v>5.1763183435781304E-3</c:v>
                </c:pt>
                <c:pt idx="46">
                  <c:v>2.5881591717890652E-3</c:v>
                </c:pt>
                <c:pt idx="47">
                  <c:v>8.0879974118408283E-3</c:v>
                </c:pt>
                <c:pt idx="48">
                  <c:v>2.0381753477838885E-2</c:v>
                </c:pt>
                <c:pt idx="49">
                  <c:v>1.973471368489162E-2</c:v>
                </c:pt>
                <c:pt idx="50">
                  <c:v>5.4998382400517631E-3</c:v>
                </c:pt>
                <c:pt idx="51">
                  <c:v>9.7055968942089935E-4</c:v>
                </c:pt>
                <c:pt idx="52">
                  <c:v>6.470397929472663E-4</c:v>
                </c:pt>
                <c:pt idx="53">
                  <c:v>3.2351989647363315E-4</c:v>
                </c:pt>
                <c:pt idx="54">
                  <c:v>0</c:v>
                </c:pt>
                <c:pt idx="55">
                  <c:v>0</c:v>
                </c:pt>
                <c:pt idx="56">
                  <c:v>9.7055968942089935E-4</c:v>
                </c:pt>
                <c:pt idx="57">
                  <c:v>3.2351989647363315E-4</c:v>
                </c:pt>
                <c:pt idx="58">
                  <c:v>0</c:v>
                </c:pt>
                <c:pt idx="59">
                  <c:v>3.2351989647363315E-4</c:v>
                </c:pt>
                <c:pt idx="60">
                  <c:v>0</c:v>
                </c:pt>
                <c:pt idx="61">
                  <c:v>0</c:v>
                </c:pt>
                <c:pt idx="62">
                  <c:v>0</c:v>
                </c:pt>
                <c:pt idx="63">
                  <c:v>0</c:v>
                </c:pt>
                <c:pt idx="64">
                  <c:v>3.2351989647363315E-4</c:v>
                </c:pt>
              </c:numCache>
            </c:numRef>
          </c:val>
          <c:extLst>
            <c:ext xmlns:c16="http://schemas.microsoft.com/office/drawing/2014/chart" uri="{C3380CC4-5D6E-409C-BE32-E72D297353CC}">
              <c16:uniqueId val="{00000000-0DB4-4C6D-A647-537D4C0E61BE}"/>
            </c:ext>
          </c:extLst>
        </c:ser>
        <c:ser>
          <c:idx val="1"/>
          <c:order val="1"/>
          <c:tx>
            <c:v>Salida de la Universidad</c:v>
          </c:tx>
          <c:spPr>
            <a:solidFill>
              <a:schemeClr val="accent2"/>
            </a:solidFill>
            <a:ln>
              <a:noFill/>
            </a:ln>
            <a:effectLst/>
          </c:spPr>
          <c:invertIfNegative val="0"/>
          <c:dLbls>
            <c:dLbl>
              <c:idx val="4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7B-469B-B3EB-CFC8BFEE763E}"/>
                </c:ext>
              </c:extLst>
            </c:dLbl>
            <c:dLbl>
              <c:idx val="4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7B-469B-B3EB-CFC8BFEE763E}"/>
                </c:ext>
              </c:extLst>
            </c:dLbl>
            <c:dLbl>
              <c:idx val="49"/>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7B-469B-B3EB-CFC8BFEE76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 Preguntas'!$A$125:$A$189</c:f>
              <c:strCache>
                <c:ptCount val="65"/>
                <c:pt idx="0">
                  <c:v>5:44-5:59 a.m</c:v>
                </c:pt>
                <c:pt idx="1">
                  <c:v>6:00-6:15 a.m</c:v>
                </c:pt>
                <c:pt idx="2">
                  <c:v>6:16-6:30 a.m.</c:v>
                </c:pt>
                <c:pt idx="3">
                  <c:v>6:31-6:45 a.m.</c:v>
                </c:pt>
                <c:pt idx="4">
                  <c:v>6:46-7:00 a.m.</c:v>
                </c:pt>
                <c:pt idx="5">
                  <c:v>7:01-7:15 a.m.</c:v>
                </c:pt>
                <c:pt idx="6">
                  <c:v>7:16-7:30 a.m.</c:v>
                </c:pt>
                <c:pt idx="7">
                  <c:v>7:31-7:45 a.m.</c:v>
                </c:pt>
                <c:pt idx="8">
                  <c:v>7:46-8:00 a.m.</c:v>
                </c:pt>
                <c:pt idx="9">
                  <c:v>8:01-8:15 a.m.</c:v>
                </c:pt>
                <c:pt idx="10">
                  <c:v>8:16-8:30 a.m.</c:v>
                </c:pt>
                <c:pt idx="11">
                  <c:v>8:31-8:45 a.m.</c:v>
                </c:pt>
                <c:pt idx="12">
                  <c:v>8:46-9:00 a.m.</c:v>
                </c:pt>
                <c:pt idx="13">
                  <c:v>9:01-9:15 a.m.</c:v>
                </c:pt>
                <c:pt idx="14">
                  <c:v>9:16-9:30 a.m.</c:v>
                </c:pt>
                <c:pt idx="15">
                  <c:v>9:31-9:45 a.m.</c:v>
                </c:pt>
                <c:pt idx="16">
                  <c:v>9:46-10:00 a.m.</c:v>
                </c:pt>
                <c:pt idx="17">
                  <c:v>10:01-10:15 a.m.</c:v>
                </c:pt>
                <c:pt idx="18">
                  <c:v>10:16-10:30 a.m.</c:v>
                </c:pt>
                <c:pt idx="19">
                  <c:v>10:31-10:45 a.m.</c:v>
                </c:pt>
                <c:pt idx="20">
                  <c:v>10:46-11:00 a.m.</c:v>
                </c:pt>
                <c:pt idx="21">
                  <c:v>11:01-11:15 a.m.</c:v>
                </c:pt>
                <c:pt idx="22">
                  <c:v>11:16-11:30 a.m.</c:v>
                </c:pt>
                <c:pt idx="23">
                  <c:v>11:31-11:45 a.m.</c:v>
                </c:pt>
                <c:pt idx="24">
                  <c:v>11:45-12:00 m</c:v>
                </c:pt>
                <c:pt idx="25">
                  <c:v>12:01-12:15 p.m.</c:v>
                </c:pt>
                <c:pt idx="26">
                  <c:v>12:16-12:30 p.m.</c:v>
                </c:pt>
                <c:pt idx="27">
                  <c:v>12:31-12:45 p.m.</c:v>
                </c:pt>
                <c:pt idx="28">
                  <c:v>12:46-13:00 p.m.</c:v>
                </c:pt>
                <c:pt idx="29">
                  <c:v>13:01-13:15 p.m.</c:v>
                </c:pt>
                <c:pt idx="30">
                  <c:v>13:16-13:30 p.m.</c:v>
                </c:pt>
                <c:pt idx="31">
                  <c:v>13:31-13:45 p.m.</c:v>
                </c:pt>
                <c:pt idx="32">
                  <c:v>13:46-14:00 p.m.</c:v>
                </c:pt>
                <c:pt idx="33">
                  <c:v>14:01-14:15 p.m.</c:v>
                </c:pt>
                <c:pt idx="34">
                  <c:v>14:16-14:30 p.m.</c:v>
                </c:pt>
                <c:pt idx="35">
                  <c:v>14:31-14:45 p.m.</c:v>
                </c:pt>
                <c:pt idx="36">
                  <c:v>14:46-15:00 p.m.</c:v>
                </c:pt>
                <c:pt idx="37">
                  <c:v>15:01-15:15 p.m.</c:v>
                </c:pt>
                <c:pt idx="38">
                  <c:v>15:16-15:30 p.m.</c:v>
                </c:pt>
                <c:pt idx="39">
                  <c:v>15:31-15:45 p.m.</c:v>
                </c:pt>
                <c:pt idx="40">
                  <c:v>15:46-16:00 p.m.</c:v>
                </c:pt>
                <c:pt idx="41">
                  <c:v>16:01-16:15 p.m.</c:v>
                </c:pt>
                <c:pt idx="42">
                  <c:v>16:16-16:30 p.m.</c:v>
                </c:pt>
                <c:pt idx="43">
                  <c:v>16:31-16:45 p.m.</c:v>
                </c:pt>
                <c:pt idx="44">
                  <c:v>16:46-17:00 p.m.</c:v>
                </c:pt>
                <c:pt idx="45">
                  <c:v>17:01-17:15 p.m.</c:v>
                </c:pt>
                <c:pt idx="46">
                  <c:v>17:16-17:30 p.m.</c:v>
                </c:pt>
                <c:pt idx="47">
                  <c:v>17:31-17:45 p.m.</c:v>
                </c:pt>
                <c:pt idx="48">
                  <c:v>17:46-18:00 p.m.</c:v>
                </c:pt>
                <c:pt idx="49">
                  <c:v>18:01-18:15 p.m.</c:v>
                </c:pt>
                <c:pt idx="50">
                  <c:v>18:16-18:30 p.m.</c:v>
                </c:pt>
                <c:pt idx="51">
                  <c:v>18:31-18:45 p.m.</c:v>
                </c:pt>
                <c:pt idx="52">
                  <c:v>18:46-19:00 p.m.</c:v>
                </c:pt>
                <c:pt idx="53">
                  <c:v>19:01-19:15 p.m.</c:v>
                </c:pt>
                <c:pt idx="54">
                  <c:v>19:16-19:30 p.m.</c:v>
                </c:pt>
                <c:pt idx="55">
                  <c:v>19:31-19:45 p.m.</c:v>
                </c:pt>
                <c:pt idx="56">
                  <c:v>19:46-20:00 p.m.</c:v>
                </c:pt>
                <c:pt idx="57">
                  <c:v>20:01-20:15 p.m.</c:v>
                </c:pt>
                <c:pt idx="58">
                  <c:v>20:16-20:30 p.m.</c:v>
                </c:pt>
                <c:pt idx="59">
                  <c:v>20:31-20:45 p.m.</c:v>
                </c:pt>
                <c:pt idx="60">
                  <c:v>20:46-21:00 p.m.</c:v>
                </c:pt>
                <c:pt idx="61">
                  <c:v>21:01-21:15 p.m.</c:v>
                </c:pt>
                <c:pt idx="62">
                  <c:v>21:16-21:30 p.m.</c:v>
                </c:pt>
                <c:pt idx="63">
                  <c:v>21:31-21:45 p.m.</c:v>
                </c:pt>
                <c:pt idx="64">
                  <c:v>21:45-22:00 p.m.</c:v>
                </c:pt>
              </c:strCache>
            </c:strRef>
          </c:cat>
          <c:val>
            <c:numRef>
              <c:f>'Resumen Preguntas'!$G$125:$G$189</c:f>
              <c:numCache>
                <c:formatCode>0.00%</c:formatCode>
                <c:ptCount val="65"/>
                <c:pt idx="0">
                  <c:v>2.0381753477838885E-2</c:v>
                </c:pt>
                <c:pt idx="1">
                  <c:v>2.0381753477838885E-2</c:v>
                </c:pt>
                <c:pt idx="2">
                  <c:v>1.3911355548366224E-2</c:v>
                </c:pt>
                <c:pt idx="3">
                  <c:v>8.7350372047880938E-3</c:v>
                </c:pt>
                <c:pt idx="4">
                  <c:v>5.8233581365253967E-3</c:v>
                </c:pt>
                <c:pt idx="5">
                  <c:v>4.5292785506308641E-3</c:v>
                </c:pt>
                <c:pt idx="6">
                  <c:v>5.8233581365253967E-3</c:v>
                </c:pt>
                <c:pt idx="7">
                  <c:v>9.7055968942089937E-3</c:v>
                </c:pt>
                <c:pt idx="8">
                  <c:v>5.4998382400517631E-3</c:v>
                </c:pt>
                <c:pt idx="9">
                  <c:v>9.382076997735361E-3</c:v>
                </c:pt>
                <c:pt idx="10">
                  <c:v>2.9116790682626984E-3</c:v>
                </c:pt>
                <c:pt idx="11">
                  <c:v>6.1468780329990294E-3</c:v>
                </c:pt>
                <c:pt idx="12">
                  <c:v>9.0585571012617282E-3</c:v>
                </c:pt>
                <c:pt idx="13">
                  <c:v>1.7470074409576188E-2</c:v>
                </c:pt>
                <c:pt idx="14">
                  <c:v>1.0029116790682626E-2</c:v>
                </c:pt>
                <c:pt idx="15">
                  <c:v>6.4703979294726622E-3</c:v>
                </c:pt>
                <c:pt idx="16">
                  <c:v>7.1174377224199285E-3</c:v>
                </c:pt>
                <c:pt idx="17">
                  <c:v>1.3264315755418959E-2</c:v>
                </c:pt>
                <c:pt idx="18">
                  <c:v>9.382076997735361E-3</c:v>
                </c:pt>
                <c:pt idx="19">
                  <c:v>2.9116790682626984E-3</c:v>
                </c:pt>
                <c:pt idx="20">
                  <c:v>4.8527984471044968E-3</c:v>
                </c:pt>
                <c:pt idx="21">
                  <c:v>1.6175994823681657E-2</c:v>
                </c:pt>
                <c:pt idx="22">
                  <c:v>7.440957618893562E-3</c:v>
                </c:pt>
                <c:pt idx="23">
                  <c:v>6.7939178259462957E-3</c:v>
                </c:pt>
                <c:pt idx="24">
                  <c:v>8.7350372047880938E-3</c:v>
                </c:pt>
                <c:pt idx="25">
                  <c:v>1.9087673891944355E-2</c:v>
                </c:pt>
                <c:pt idx="26">
                  <c:v>1.3587835651892591E-2</c:v>
                </c:pt>
                <c:pt idx="27">
                  <c:v>8.7350372047880938E-3</c:v>
                </c:pt>
                <c:pt idx="28">
                  <c:v>1.3264315755418959E-2</c:v>
                </c:pt>
                <c:pt idx="29">
                  <c:v>3.0410870268521514E-2</c:v>
                </c:pt>
                <c:pt idx="30">
                  <c:v>1.9087673891944355E-2</c:v>
                </c:pt>
                <c:pt idx="31">
                  <c:v>1.3264315755418959E-2</c:v>
                </c:pt>
                <c:pt idx="32">
                  <c:v>1.2293756065998059E-2</c:v>
                </c:pt>
                <c:pt idx="33">
                  <c:v>2.167583306373342E-2</c:v>
                </c:pt>
                <c:pt idx="34">
                  <c:v>1.5205435134260757E-2</c:v>
                </c:pt>
                <c:pt idx="35">
                  <c:v>7.440957618893562E-3</c:v>
                </c:pt>
                <c:pt idx="36">
                  <c:v>7.7644775153671948E-3</c:v>
                </c:pt>
                <c:pt idx="37">
                  <c:v>1.6499514720155289E-2</c:v>
                </c:pt>
                <c:pt idx="38">
                  <c:v>1.2293756065998059E-2</c:v>
                </c:pt>
                <c:pt idx="39">
                  <c:v>1.1646716273050793E-2</c:v>
                </c:pt>
                <c:pt idx="40">
                  <c:v>1.6175994823681657E-2</c:v>
                </c:pt>
                <c:pt idx="41">
                  <c:v>5.241022322872857E-2</c:v>
                </c:pt>
                <c:pt idx="42">
                  <c:v>2.3293432546101587E-2</c:v>
                </c:pt>
                <c:pt idx="43">
                  <c:v>2.2646392753154318E-2</c:v>
                </c:pt>
                <c:pt idx="44">
                  <c:v>2.361695244257522E-2</c:v>
                </c:pt>
                <c:pt idx="45">
                  <c:v>4.6910384988676807E-2</c:v>
                </c:pt>
                <c:pt idx="46">
                  <c:v>2.4263992235522485E-2</c:v>
                </c:pt>
                <c:pt idx="47">
                  <c:v>2.8146230993206081E-2</c:v>
                </c:pt>
                <c:pt idx="48">
                  <c:v>2.9763830475574248E-2</c:v>
                </c:pt>
                <c:pt idx="49">
                  <c:v>4.9175024263992236E-2</c:v>
                </c:pt>
                <c:pt idx="50">
                  <c:v>2.0705273374312522E-2</c:v>
                </c:pt>
                <c:pt idx="51">
                  <c:v>1.3587835651892591E-2</c:v>
                </c:pt>
                <c:pt idx="52">
                  <c:v>8.7350372047880938E-3</c:v>
                </c:pt>
                <c:pt idx="53">
                  <c:v>1.3587835651892591E-2</c:v>
                </c:pt>
                <c:pt idx="54">
                  <c:v>1.1323196376577159E-2</c:v>
                </c:pt>
                <c:pt idx="55">
                  <c:v>1.3587835651892591E-2</c:v>
                </c:pt>
                <c:pt idx="56">
                  <c:v>1.2617275962471692E-2</c:v>
                </c:pt>
                <c:pt idx="57">
                  <c:v>2.6205111614364285E-2</c:v>
                </c:pt>
                <c:pt idx="58">
                  <c:v>1.0676156583629894E-2</c:v>
                </c:pt>
                <c:pt idx="59">
                  <c:v>7.1174377224199285E-3</c:v>
                </c:pt>
                <c:pt idx="60">
                  <c:v>1.0999676480103526E-2</c:v>
                </c:pt>
                <c:pt idx="61">
                  <c:v>2.5881591717890649E-2</c:v>
                </c:pt>
                <c:pt idx="62">
                  <c:v>9.382076997735361E-3</c:v>
                </c:pt>
                <c:pt idx="63">
                  <c:v>8.7350372047880938E-3</c:v>
                </c:pt>
                <c:pt idx="64">
                  <c:v>3.5263668715626008E-2</c:v>
                </c:pt>
              </c:numCache>
            </c:numRef>
          </c:val>
          <c:extLst>
            <c:ext xmlns:c16="http://schemas.microsoft.com/office/drawing/2014/chart" uri="{C3380CC4-5D6E-409C-BE32-E72D297353CC}">
              <c16:uniqueId val="{00000001-0DB4-4C6D-A647-537D4C0E61BE}"/>
            </c:ext>
          </c:extLst>
        </c:ser>
        <c:dLbls>
          <c:showLegendKey val="0"/>
          <c:showVal val="0"/>
          <c:showCatName val="0"/>
          <c:showSerName val="0"/>
          <c:showPercent val="0"/>
          <c:showBubbleSize val="0"/>
        </c:dLbls>
        <c:gapWidth val="219"/>
        <c:overlap val="-27"/>
        <c:axId val="178164544"/>
        <c:axId val="179089408"/>
      </c:barChart>
      <c:catAx>
        <c:axId val="17816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9089408"/>
        <c:crosses val="autoZero"/>
        <c:auto val="1"/>
        <c:lblAlgn val="ctr"/>
        <c:lblOffset val="100"/>
        <c:noMultiLvlLbl val="0"/>
      </c:catAx>
      <c:valAx>
        <c:axId val="179089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816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AC6A-49B1-BEFD-2AAF100B7F47}"/>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AC6A-49B1-BEFD-2AAF100B7F47}"/>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AC6A-49B1-BEFD-2AAF100B7F47}"/>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AC6A-49B1-BEFD-2AAF100B7F47}"/>
              </c:ext>
            </c:extLst>
          </c:dPt>
          <c:dPt>
            <c:idx val="4"/>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9-AC6A-49B1-BEFD-2AAF100B7F47}"/>
              </c:ext>
            </c:extLst>
          </c:dPt>
          <c:dPt>
            <c:idx val="5"/>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B-AC6A-49B1-BEFD-2AAF100B7F47}"/>
              </c:ext>
            </c:extLst>
          </c:dPt>
          <c:dPt>
            <c:idx val="6"/>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D-AC6A-49B1-BEFD-2AAF100B7F4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AC6A-49B1-BEFD-2AAF100B7F47}"/>
              </c:ext>
            </c:extLst>
          </c:dPt>
          <c:dPt>
            <c:idx val="8"/>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1-AC6A-49B1-BEFD-2AAF100B7F47}"/>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AC6A-49B1-BEFD-2AAF100B7F47}"/>
                </c:ext>
              </c:extLst>
            </c:dLbl>
            <c:dLbl>
              <c:idx val="2"/>
              <c:tx>
                <c:rich>
                  <a:bodyPr/>
                  <a:lstStyle/>
                  <a:p>
                    <a:fld id="{CAD362F7-CC74-404E-BBE2-3AAC1B782BD0}" type="VALUE">
                      <a:rPr lang="en-US">
                        <a:solidFill>
                          <a:schemeClr val="bg1"/>
                        </a:solidFill>
                      </a:rPr>
                      <a:pPr/>
                      <a:t>[VALOR]</a:t>
                    </a:fld>
                    <a:endParaRPr lang="es-C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C6A-49B1-BEFD-2AAF100B7F47}"/>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7-AC6A-49B1-BEFD-2AAF100B7F47}"/>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9-AC6A-49B1-BEFD-2AAF100B7F47}"/>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B-AC6A-49B1-BEFD-2AAF100B7F4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Preguntas'!$A$44:$A$52</c:f>
              <c:strCache>
                <c:ptCount val="9"/>
                <c:pt idx="0">
                  <c:v>Carro particular como conductor</c:v>
                </c:pt>
                <c:pt idx="1">
                  <c:v>Carro particular como pasajero</c:v>
                </c:pt>
                <c:pt idx="2">
                  <c:v>Bicicleta</c:v>
                </c:pt>
                <c:pt idx="3">
                  <c:v>Transmilenio</c:v>
                </c:pt>
                <c:pt idx="4">
                  <c:v>Bus/Buseta/Colectivo</c:v>
                </c:pt>
                <c:pt idx="5">
                  <c:v>A pie</c:v>
                </c:pt>
                <c:pt idx="6">
                  <c:v>Taxi</c:v>
                </c:pt>
                <c:pt idx="7">
                  <c:v>Otro</c:v>
                </c:pt>
                <c:pt idx="8">
                  <c:v>Motocicleta</c:v>
                </c:pt>
              </c:strCache>
            </c:strRef>
          </c:cat>
          <c:val>
            <c:numRef>
              <c:f>'Resumen Preguntas'!$C$44:$C$52</c:f>
              <c:numCache>
                <c:formatCode>0.00%</c:formatCode>
                <c:ptCount val="9"/>
                <c:pt idx="0">
                  <c:v>0.12746683921061144</c:v>
                </c:pt>
                <c:pt idx="1">
                  <c:v>4.5939825299255901E-2</c:v>
                </c:pt>
                <c:pt idx="2">
                  <c:v>7.2468456810093826E-2</c:v>
                </c:pt>
                <c:pt idx="3">
                  <c:v>0.37625363959883534</c:v>
                </c:pt>
                <c:pt idx="4">
                  <c:v>0.2031704949854416</c:v>
                </c:pt>
                <c:pt idx="5">
                  <c:v>8.9291491426722741E-2</c:v>
                </c:pt>
                <c:pt idx="6">
                  <c:v>4.4322225816887738E-2</c:v>
                </c:pt>
                <c:pt idx="7">
                  <c:v>1.6175994823681657E-2</c:v>
                </c:pt>
                <c:pt idx="8">
                  <c:v>2.491103202846975E-2</c:v>
                </c:pt>
              </c:numCache>
            </c:numRef>
          </c:val>
          <c:extLst>
            <c:ext xmlns:c16="http://schemas.microsoft.com/office/drawing/2014/chart" uri="{C3380CC4-5D6E-409C-BE32-E72D297353CC}">
              <c16:uniqueId val="{00000012-AC6A-49B1-BEFD-2AAF100B7F47}"/>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CBDB-4635-8381-887E635F7EB4}"/>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CBDB-4635-8381-887E635F7EB4}"/>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CBDB-4635-8381-887E635F7EB4}"/>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CBDB-4635-8381-887E635F7EB4}"/>
              </c:ext>
            </c:extLst>
          </c:dPt>
          <c:dPt>
            <c:idx val="4"/>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9-CBDB-4635-8381-887E635F7EB4}"/>
              </c:ext>
            </c:extLst>
          </c:dPt>
          <c:dPt>
            <c:idx val="5"/>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B-CBDB-4635-8381-887E635F7EB4}"/>
              </c:ext>
            </c:extLst>
          </c:dPt>
          <c:dPt>
            <c:idx val="6"/>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D-CBDB-4635-8381-887E635F7EB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BDB-4635-8381-887E635F7EB4}"/>
              </c:ext>
            </c:extLst>
          </c:dPt>
          <c:dPt>
            <c:idx val="8"/>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1-CBDB-4635-8381-887E635F7EB4}"/>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CBDB-4635-8381-887E635F7EB4}"/>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5-CBDB-4635-8381-887E635F7EB4}"/>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7-CBDB-4635-8381-887E635F7EB4}"/>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9-CBDB-4635-8381-887E635F7EB4}"/>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B-CBDB-4635-8381-887E635F7EB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Preguntas'!$A$56:$A$64</c:f>
              <c:strCache>
                <c:ptCount val="9"/>
                <c:pt idx="0">
                  <c:v>Carro particular como conductor</c:v>
                </c:pt>
                <c:pt idx="1">
                  <c:v>Carro particular como pasajero</c:v>
                </c:pt>
                <c:pt idx="2">
                  <c:v>Bicicleta</c:v>
                </c:pt>
                <c:pt idx="3">
                  <c:v>Transmilenio</c:v>
                </c:pt>
                <c:pt idx="4">
                  <c:v>Bus/Buseta/Colectivo</c:v>
                </c:pt>
                <c:pt idx="5">
                  <c:v>A pie</c:v>
                </c:pt>
                <c:pt idx="6">
                  <c:v>Taxi</c:v>
                </c:pt>
                <c:pt idx="7">
                  <c:v>Otro</c:v>
                </c:pt>
                <c:pt idx="8">
                  <c:v>Motocicleta</c:v>
                </c:pt>
              </c:strCache>
            </c:strRef>
          </c:cat>
          <c:val>
            <c:numRef>
              <c:f>'Resumen Preguntas'!$C$56:$C$64</c:f>
              <c:numCache>
                <c:formatCode>0.00%</c:formatCode>
                <c:ptCount val="9"/>
                <c:pt idx="0">
                  <c:v>0.12552571983176966</c:v>
                </c:pt>
                <c:pt idx="1">
                  <c:v>4.3998705920414105E-2</c:v>
                </c:pt>
                <c:pt idx="2">
                  <c:v>6.4703979294726627E-2</c:v>
                </c:pt>
                <c:pt idx="3">
                  <c:v>0.36816564218699449</c:v>
                </c:pt>
                <c:pt idx="4">
                  <c:v>0.21093497250080881</c:v>
                </c:pt>
                <c:pt idx="5">
                  <c:v>9.0585571012617272E-2</c:v>
                </c:pt>
                <c:pt idx="6">
                  <c:v>5.1116143642834032E-2</c:v>
                </c:pt>
                <c:pt idx="7">
                  <c:v>1.973471368489162E-2</c:v>
                </c:pt>
                <c:pt idx="8">
                  <c:v>2.5234551924943383E-2</c:v>
                </c:pt>
              </c:numCache>
            </c:numRef>
          </c:val>
          <c:extLst>
            <c:ext xmlns:c16="http://schemas.microsoft.com/office/drawing/2014/chart" uri="{C3380CC4-5D6E-409C-BE32-E72D297353CC}">
              <c16:uniqueId val="{00000012-CBDB-4635-8381-887E635F7EB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Distribución</a:t>
            </a:r>
            <a:r>
              <a:rPr lang="en-US" sz="1800" baseline="0"/>
              <a:t> modal - Pico y Placa</a:t>
            </a:r>
            <a:endParaRPr lang="en-US" sz="1800"/>
          </a:p>
        </c:rich>
      </c:tx>
      <c:overlay val="0"/>
      <c:spPr>
        <a:noFill/>
        <a:ln w="25400">
          <a:noFill/>
        </a:ln>
      </c:spPr>
    </c:title>
    <c:autoTitleDeleted val="0"/>
    <c:view3D>
      <c:rotX val="30"/>
      <c:rotY val="0"/>
      <c:rAngAx val="0"/>
      <c:perspective val="0"/>
    </c:view3D>
    <c:floor>
      <c:thickness val="0"/>
    </c:floor>
    <c:sideWall>
      <c:thickness val="0"/>
    </c:sideWall>
    <c:backWall>
      <c:thickness val="0"/>
    </c:backWall>
    <c:plotArea>
      <c:layout>
        <c:manualLayout>
          <c:layoutTarget val="inner"/>
          <c:xMode val="edge"/>
          <c:yMode val="edge"/>
          <c:x val="6.0536133849242051E-2"/>
          <c:y val="0.11440024490523855"/>
          <c:w val="0.57002600702474848"/>
          <c:h val="0.7638686747410024"/>
        </c:manualLayout>
      </c:layout>
      <c:pie3DChart>
        <c:varyColors val="1"/>
        <c:ser>
          <c:idx val="0"/>
          <c:order val="0"/>
          <c:dPt>
            <c:idx val="0"/>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EDE-4BD2-B545-1DC11AE7054D}"/>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FEDE-4BD2-B545-1DC11AE7054D}"/>
              </c:ext>
            </c:extLst>
          </c:dPt>
          <c:dPt>
            <c:idx val="2"/>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5-FEDE-4BD2-B545-1DC11AE7054D}"/>
              </c:ext>
            </c:extLst>
          </c:dPt>
          <c:dPt>
            <c:idx val="3"/>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7-FEDE-4BD2-B545-1DC11AE7054D}"/>
              </c:ext>
            </c:extLst>
          </c:dPt>
          <c:dPt>
            <c:idx val="4"/>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9-FEDE-4BD2-B545-1DC11AE7054D}"/>
              </c:ext>
            </c:extLst>
          </c:dPt>
          <c:dPt>
            <c:idx val="5"/>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B-FEDE-4BD2-B545-1DC11AE7054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EDE-4BD2-B545-1DC11AE7054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EDE-4BD2-B545-1DC11AE7054D}"/>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FEDE-4BD2-B545-1DC11AE7054D}"/>
              </c:ext>
            </c:extLst>
          </c:dPt>
          <c:dPt>
            <c:idx val="9"/>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13-FEDE-4BD2-B545-1DC11AE7054D}"/>
              </c:ext>
            </c:extLst>
          </c:dPt>
          <c:dPt>
            <c:idx val="1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15-FEDE-4BD2-B545-1DC11AE7054D}"/>
              </c:ext>
            </c:extLst>
          </c:dPt>
          <c:dLbls>
            <c:dLbl>
              <c:idx val="0"/>
              <c:spPr>
                <a:noFill/>
                <a:ln w="25400">
                  <a:noFill/>
                </a:ln>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FEDE-4BD2-B545-1DC11AE7054D}"/>
                </c:ext>
              </c:extLst>
            </c:dLbl>
            <c:dLbl>
              <c:idx val="3"/>
              <c:spPr>
                <a:noFill/>
                <a:ln w="25400">
                  <a:noFill/>
                </a:ln>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7-FEDE-4BD2-B545-1DC11AE7054D}"/>
                </c:ext>
              </c:extLst>
            </c:dLbl>
            <c:dLbl>
              <c:idx val="10"/>
              <c:spPr>
                <a:noFill/>
                <a:ln w="25400">
                  <a:noFill/>
                </a:ln>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5-FEDE-4BD2-B545-1DC11AE7054D}"/>
                </c:ext>
              </c:extLst>
            </c:dLbl>
            <c:spPr>
              <a:noFill/>
              <a:ln w="25400">
                <a:noFill/>
              </a:ln>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Preguntas'!$A$220:$A$230</c:f>
              <c:strCache>
                <c:ptCount val="11"/>
                <c:pt idx="0">
                  <c:v>A pie</c:v>
                </c:pt>
                <c:pt idx="1">
                  <c:v>Bicicleta</c:v>
                </c:pt>
                <c:pt idx="2">
                  <c:v>Bus/Buseta/Colectivo</c:v>
                </c:pt>
                <c:pt idx="3">
                  <c:v>Carro particular como pasajero</c:v>
                </c:pt>
                <c:pt idx="4">
                  <c:v>El carro con pico y placa</c:v>
                </c:pt>
                <c:pt idx="5">
                  <c:v>Motocicleta</c:v>
                </c:pt>
                <c:pt idx="6">
                  <c:v>Otro</c:v>
                </c:pt>
                <c:pt idx="7">
                  <c:v>Otro carro no propio como pasajero</c:v>
                </c:pt>
                <c:pt idx="8">
                  <c:v>Otro carro propio sin pico y placa</c:v>
                </c:pt>
                <c:pt idx="9">
                  <c:v>Taxi</c:v>
                </c:pt>
                <c:pt idx="10">
                  <c:v>Transmilenio</c:v>
                </c:pt>
              </c:strCache>
            </c:strRef>
          </c:cat>
          <c:val>
            <c:numRef>
              <c:f>'Resumen Preguntas'!$C$220:$C$230</c:f>
              <c:numCache>
                <c:formatCode>0.00%</c:formatCode>
                <c:ptCount val="11"/>
                <c:pt idx="0">
                  <c:v>9.0262051116143646E-2</c:v>
                </c:pt>
                <c:pt idx="1">
                  <c:v>7.6350695567777419E-2</c:v>
                </c:pt>
                <c:pt idx="2">
                  <c:v>0.21578777094791329</c:v>
                </c:pt>
                <c:pt idx="3">
                  <c:v>4.5939825299255901E-2</c:v>
                </c:pt>
                <c:pt idx="4">
                  <c:v>2.5234551924943383E-2</c:v>
                </c:pt>
                <c:pt idx="5">
                  <c:v>2.5234551924943383E-2</c:v>
                </c:pt>
                <c:pt idx="6">
                  <c:v>2.1028793270786154E-2</c:v>
                </c:pt>
                <c:pt idx="7">
                  <c:v>7.440957618893562E-3</c:v>
                </c:pt>
                <c:pt idx="8">
                  <c:v>3.5263668715626008E-2</c:v>
                </c:pt>
                <c:pt idx="9">
                  <c:v>5.726302167583306E-2</c:v>
                </c:pt>
                <c:pt idx="10">
                  <c:v>0.40019411193788418</c:v>
                </c:pt>
              </c:numCache>
            </c:numRef>
          </c:val>
          <c:extLst>
            <c:ext xmlns:c16="http://schemas.microsoft.com/office/drawing/2014/chart" uri="{C3380CC4-5D6E-409C-BE32-E72D297353CC}">
              <c16:uniqueId val="{00000016-FEDE-4BD2-B545-1DC11AE7054D}"/>
            </c:ext>
          </c:extLst>
        </c:ser>
        <c:dLbls>
          <c:showLegendKey val="0"/>
          <c:showVal val="0"/>
          <c:showCatName val="0"/>
          <c:showSerName val="0"/>
          <c:showPercent val="0"/>
          <c:showBubbleSize val="0"/>
          <c:showLeaderLines val="1"/>
        </c:dLbls>
      </c:pie3DChart>
      <c:spPr>
        <a:noFill/>
        <a:ln w="25400">
          <a:noFill/>
        </a:ln>
      </c:spPr>
    </c:plotArea>
    <c:legend>
      <c:legendPos val="r"/>
      <c:layout>
        <c:manualLayout>
          <c:xMode val="edge"/>
          <c:yMode val="edge"/>
          <c:x val="0.67941489254048248"/>
          <c:y val="7.1465381200720629E-2"/>
          <c:w val="0.30306003418539229"/>
          <c:h val="0.91182153410063349"/>
        </c:manualLayout>
      </c:layout>
      <c:overlay val="0"/>
      <c:spPr>
        <a:noFill/>
        <a:ln w="25400">
          <a:noFill/>
        </a:ln>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s-CO"/>
              <a:t>Comparativo Ocupación Promedio</a:t>
            </a:r>
          </a:p>
        </c:rich>
      </c:tx>
      <c:overlay val="0"/>
      <c:spPr>
        <a:noFill/>
        <a:ln w="25400">
          <a:noFill/>
        </a:ln>
      </c:spPr>
    </c:title>
    <c:autoTitleDeleted val="0"/>
    <c:plotArea>
      <c:layout/>
      <c:barChart>
        <c:barDir val="col"/>
        <c:grouping val="clustered"/>
        <c:varyColors val="0"/>
        <c:ser>
          <c:idx val="1"/>
          <c:order val="0"/>
          <c:tx>
            <c:v>Hacia la Universidad</c:v>
          </c:tx>
          <c:spPr>
            <a:solidFill>
              <a:schemeClr val="accent3"/>
            </a:solidFill>
            <a:ln w="25400">
              <a:noFill/>
            </a:ln>
          </c:spPr>
          <c:invertIfNegative val="0"/>
          <c:dLbls>
            <c:numFmt formatCode="0%" sourceLinked="0"/>
            <c:spPr>
              <a:noFill/>
              <a:ln w="25400">
                <a:noFill/>
              </a:ln>
            </c:spPr>
            <c:txPr>
              <a:bodyPr wrap="square" lIns="38100" tIns="19050" rIns="38100" bIns="19050" anchor="ctr">
                <a:spAutoFit/>
              </a:bodyPr>
              <a:lstStyle/>
              <a:p>
                <a:pPr>
                  <a:defRPr sz="1050" b="0" i="0" u="none" strike="noStrike" baseline="0">
                    <a:solidFill>
                      <a:srgbClr val="333333"/>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'Resumen Preguntas'!$C$68:$C$72</c:f>
              <c:numCache>
                <c:formatCode>0.00%</c:formatCode>
                <c:ptCount val="5"/>
                <c:pt idx="0">
                  <c:v>0.24200913242009131</c:v>
                </c:pt>
                <c:pt idx="1">
                  <c:v>0.39726027397260272</c:v>
                </c:pt>
                <c:pt idx="2">
                  <c:v>0.14155251141552511</c:v>
                </c:pt>
                <c:pt idx="3">
                  <c:v>0.12785388127853881</c:v>
                </c:pt>
                <c:pt idx="4">
                  <c:v>9.1324200913242004E-2</c:v>
                </c:pt>
              </c:numCache>
            </c:numRef>
          </c:val>
          <c:extLst>
            <c:ext xmlns:c16="http://schemas.microsoft.com/office/drawing/2014/chart" uri="{C3380CC4-5D6E-409C-BE32-E72D297353CC}">
              <c16:uniqueId val="{00000000-CC7F-4A30-B73C-C479D45669B6}"/>
            </c:ext>
          </c:extLst>
        </c:ser>
        <c:ser>
          <c:idx val="2"/>
          <c:order val="1"/>
          <c:tx>
            <c:v>Desde la Universidad</c:v>
          </c:tx>
          <c:spPr>
            <a:solidFill>
              <a:schemeClr val="accent2"/>
            </a:solidFill>
            <a:ln w="25400">
              <a:noFill/>
            </a:ln>
          </c:spPr>
          <c:invertIfNegative val="0"/>
          <c:dLbls>
            <c:numFmt formatCode="0%" sourceLinked="0"/>
            <c:spPr>
              <a:noFill/>
              <a:ln w="25400">
                <a:noFill/>
              </a:ln>
            </c:spPr>
            <c:txPr>
              <a:bodyPr wrap="square" lIns="38100" tIns="19050" rIns="38100" bIns="19050" anchor="ctr">
                <a:spAutoFit/>
              </a:bodyPr>
              <a:lstStyle/>
              <a:p>
                <a:pPr>
                  <a:defRPr sz="1050" b="0" i="0" u="none" strike="noStrike" baseline="0">
                    <a:solidFill>
                      <a:srgbClr val="333333"/>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'Resumen Preguntas'!$C$77:$C$81</c:f>
              <c:numCache>
                <c:formatCode>0.00%</c:formatCode>
                <c:ptCount val="5"/>
                <c:pt idx="0">
                  <c:v>0.36832061068702288</c:v>
                </c:pt>
                <c:pt idx="1">
                  <c:v>0.30725190839694655</c:v>
                </c:pt>
                <c:pt idx="2">
                  <c:v>0.19083969465648856</c:v>
                </c:pt>
                <c:pt idx="3">
                  <c:v>8.2061068702290074E-2</c:v>
                </c:pt>
                <c:pt idx="4">
                  <c:v>5.1526717557251911E-2</c:v>
                </c:pt>
              </c:numCache>
            </c:numRef>
          </c:val>
          <c:extLst>
            <c:ext xmlns:c16="http://schemas.microsoft.com/office/drawing/2014/chart" uri="{C3380CC4-5D6E-409C-BE32-E72D297353CC}">
              <c16:uniqueId val="{00000001-CC7F-4A30-B73C-C479D45669B6}"/>
            </c:ext>
          </c:extLst>
        </c:ser>
        <c:dLbls>
          <c:showLegendKey val="0"/>
          <c:showVal val="0"/>
          <c:showCatName val="0"/>
          <c:showSerName val="0"/>
          <c:showPercent val="0"/>
          <c:showBubbleSize val="0"/>
        </c:dLbls>
        <c:gapWidth val="219"/>
        <c:overlap val="-27"/>
        <c:axId val="178420320"/>
        <c:axId val="178420880"/>
      </c:barChart>
      <c:catAx>
        <c:axId val="17842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s-CO"/>
          </a:p>
        </c:txPr>
        <c:crossAx val="178420880"/>
        <c:crosses val="autoZero"/>
        <c:auto val="1"/>
        <c:lblAlgn val="ctr"/>
        <c:lblOffset val="100"/>
        <c:noMultiLvlLbl val="0"/>
      </c:catAx>
      <c:valAx>
        <c:axId val="178420880"/>
        <c:scaling>
          <c:orientation val="minMax"/>
        </c:scaling>
        <c:delete val="0"/>
        <c:axPos val="l"/>
        <c:numFmt formatCode="0.00%"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s-CO"/>
          </a:p>
        </c:txPr>
        <c:crossAx val="178420320"/>
        <c:crosses val="autoZero"/>
        <c:crossBetween val="between"/>
      </c:valAx>
      <c:spPr>
        <a:noFill/>
        <a:ln w="25400">
          <a:noFill/>
        </a:ln>
      </c:spPr>
    </c:plotArea>
    <c:legend>
      <c:legendPos val="b"/>
      <c:overlay val="0"/>
      <c:spPr>
        <a:noFill/>
        <a:ln w="25400">
          <a:noFill/>
        </a:ln>
      </c:spPr>
      <c:txPr>
        <a:bodyPr/>
        <a:lstStyle/>
        <a:p>
          <a:pPr>
            <a:defRPr sz="1050" b="0" i="0" u="none" strike="noStrike" baseline="0">
              <a:solidFill>
                <a:srgbClr val="333333"/>
              </a:solidFill>
              <a:latin typeface="Calibri"/>
              <a:ea typeface="Calibri"/>
              <a:cs typeface="Calibri"/>
            </a:defRPr>
          </a:pPr>
          <a:endParaRPr lang="es-C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s-CO"/>
              <a:t>Ocupación Promedio</a:t>
            </a:r>
          </a:p>
        </c:rich>
      </c:tx>
      <c:overlay val="0"/>
      <c:spPr>
        <a:noFill/>
        <a:ln w="25400">
          <a:noFill/>
        </a:ln>
      </c:spPr>
    </c:title>
    <c:autoTitleDeleted val="0"/>
    <c:plotArea>
      <c:layout/>
      <c:barChart>
        <c:barDir val="col"/>
        <c:grouping val="clustered"/>
        <c:varyColors val="0"/>
        <c:ser>
          <c:idx val="0"/>
          <c:order val="0"/>
          <c:spPr>
            <a:solidFill>
              <a:srgbClr val="5B9BD5"/>
            </a:solidFill>
            <a:ln w="25400">
              <a:noFill/>
            </a:ln>
          </c:spPr>
          <c:invertIfNegative val="0"/>
          <c:dLbls>
            <c:spPr>
              <a:noFill/>
              <a:ln w="25400">
                <a:noFill/>
              </a:ln>
            </c:spPr>
            <c:txPr>
              <a:bodyPr wrap="square" lIns="38100" tIns="19050" rIns="38100" bIns="19050" anchor="ctr">
                <a:spAutoFit/>
              </a:bodyPr>
              <a:lstStyle/>
              <a:p>
                <a:pPr>
                  <a:defRPr sz="1200" b="1" i="0" u="none" strike="noStrike" baseline="0">
                    <a:solidFill>
                      <a:srgbClr val="333333"/>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'Resumen Preguntas'!$D$79:$D$80</c:f>
              <c:strCache>
                <c:ptCount val="2"/>
                <c:pt idx="0">
                  <c:v>Hacia la Universidad</c:v>
                </c:pt>
                <c:pt idx="1">
                  <c:v>Desde la Universidad</c:v>
                </c:pt>
              </c:strCache>
            </c:strRef>
          </c:cat>
          <c:val>
            <c:numRef>
              <c:f>'Resumen Preguntas'!$E$79:$E$80</c:f>
              <c:numCache>
                <c:formatCode>0.0</c:formatCode>
                <c:ptCount val="2"/>
                <c:pt idx="0">
                  <c:v>2.4292237442922375</c:v>
                </c:pt>
                <c:pt idx="1">
                  <c:v>2.1412213740458017</c:v>
                </c:pt>
              </c:numCache>
            </c:numRef>
          </c:val>
          <c:extLst>
            <c:ext xmlns:c16="http://schemas.microsoft.com/office/drawing/2014/chart" uri="{C3380CC4-5D6E-409C-BE32-E72D297353CC}">
              <c16:uniqueId val="{00000000-4600-4793-B2C9-786ED94D765B}"/>
            </c:ext>
          </c:extLst>
        </c:ser>
        <c:dLbls>
          <c:showLegendKey val="0"/>
          <c:showVal val="0"/>
          <c:showCatName val="0"/>
          <c:showSerName val="0"/>
          <c:showPercent val="0"/>
          <c:showBubbleSize val="0"/>
        </c:dLbls>
        <c:gapWidth val="219"/>
        <c:overlap val="-27"/>
        <c:axId val="178423120"/>
        <c:axId val="178434080"/>
      </c:barChart>
      <c:catAx>
        <c:axId val="17842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200" b="0" i="0" u="none" strike="noStrike" baseline="0">
                <a:solidFill>
                  <a:srgbClr val="333333"/>
                </a:solidFill>
                <a:latin typeface="Calibri"/>
                <a:ea typeface="Calibri"/>
                <a:cs typeface="Calibri"/>
              </a:defRPr>
            </a:pPr>
            <a:endParaRPr lang="es-CO"/>
          </a:p>
        </c:txPr>
        <c:crossAx val="178434080"/>
        <c:crosses val="autoZero"/>
        <c:auto val="1"/>
        <c:lblAlgn val="ctr"/>
        <c:lblOffset val="100"/>
        <c:noMultiLvlLbl val="0"/>
      </c:catAx>
      <c:valAx>
        <c:axId val="178434080"/>
        <c:scaling>
          <c:orientation val="minMax"/>
        </c:scaling>
        <c:delete val="1"/>
        <c:axPos val="l"/>
        <c:numFmt formatCode="0.0" sourceLinked="1"/>
        <c:majorTickMark val="out"/>
        <c:minorTickMark val="none"/>
        <c:tickLblPos val="nextTo"/>
        <c:crossAx val="17842312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0CEF34-E5F6-4058-95F2-A1369E5417D1}" type="doc">
      <dgm:prSet loTypeId="urn:microsoft.com/office/officeart/2009/3/layout/BlockDescendingList" loCatId="list" qsTypeId="urn:microsoft.com/office/officeart/2005/8/quickstyle/simple4" qsCatId="simple" csTypeId="urn:microsoft.com/office/officeart/2005/8/colors/colorful3" csCatId="colorful" phldr="1"/>
      <dgm:spPr/>
      <dgm:t>
        <a:bodyPr/>
        <a:lstStyle/>
        <a:p>
          <a:endParaRPr lang="es-CO"/>
        </a:p>
      </dgm:t>
    </dgm:pt>
    <dgm:pt modelId="{939C706E-91C5-4415-8C3F-7D9B3662B44A}">
      <dgm:prSet phldrT="[Texto]"/>
      <dgm:spPr>
        <a:solidFill>
          <a:schemeClr val="tx2">
            <a:lumMod val="60000"/>
            <a:lumOff val="40000"/>
          </a:schemeClr>
        </a:solidFill>
      </dgm:spPr>
      <dgm:t>
        <a:bodyPr/>
        <a:lstStyle/>
        <a:p>
          <a:r>
            <a:rPr lang="es-CO" b="1" dirty="0">
              <a:latin typeface="+mj-lt"/>
            </a:rPr>
            <a:t>Ciudad</a:t>
          </a:r>
        </a:p>
      </dgm:t>
    </dgm:pt>
    <dgm:pt modelId="{FCF8DDFF-A211-45FE-91D0-FD875EA5D523}" type="parTrans" cxnId="{9BBF79C2-01D1-4E00-9FFD-9912FD1537A3}">
      <dgm:prSet/>
      <dgm:spPr/>
      <dgm:t>
        <a:bodyPr/>
        <a:lstStyle/>
        <a:p>
          <a:endParaRPr lang="es-CO"/>
        </a:p>
      </dgm:t>
    </dgm:pt>
    <dgm:pt modelId="{B5F60D5A-EEBE-4F9E-9EC4-1B1881EB2CB5}" type="sibTrans" cxnId="{9BBF79C2-01D1-4E00-9FFD-9912FD1537A3}">
      <dgm:prSet/>
      <dgm:spPr/>
      <dgm:t>
        <a:bodyPr/>
        <a:lstStyle/>
        <a:p>
          <a:endParaRPr lang="es-CO"/>
        </a:p>
      </dgm:t>
    </dgm:pt>
    <dgm:pt modelId="{33C2F2A6-E9A2-4B75-BCDC-EB7775FF9C4F}">
      <dgm:prSet custT="1"/>
      <dgm:spPr/>
      <dgm:t>
        <a:bodyPr/>
        <a:lstStyle/>
        <a:p>
          <a:pPr algn="just"/>
          <a:r>
            <a:rPr lang="es-CO" sz="1400" b="0" dirty="0">
              <a:latin typeface="+mn-lt"/>
            </a:rPr>
            <a:t>Reducción de emisiones contaminantes.</a:t>
          </a:r>
        </a:p>
        <a:p>
          <a:pPr algn="just"/>
          <a:r>
            <a:rPr lang="es-CO" sz="1400" b="0" dirty="0">
              <a:latin typeface="+mn-lt"/>
            </a:rPr>
            <a:t>Reducción de la congestión.</a:t>
          </a:r>
        </a:p>
        <a:p>
          <a:pPr algn="just"/>
          <a:r>
            <a:rPr lang="es-CO" sz="1400" b="0" dirty="0">
              <a:latin typeface="+mn-lt"/>
            </a:rPr>
            <a:t>Reducción de la accidentalidad vial.</a:t>
          </a:r>
        </a:p>
        <a:p>
          <a:pPr algn="just"/>
          <a:r>
            <a:rPr lang="es-CO" sz="1400" b="0" dirty="0">
              <a:latin typeface="+mn-lt"/>
            </a:rPr>
            <a:t>Ciudadanía con cultura de movilidad segura y responsable</a:t>
          </a:r>
        </a:p>
      </dgm:t>
    </dgm:pt>
    <dgm:pt modelId="{B15CA423-EDB1-44D2-8609-EB2F14AB00E3}" type="parTrans" cxnId="{ABAF56D0-C007-4FCE-B921-30434510469A}">
      <dgm:prSet/>
      <dgm:spPr/>
      <dgm:t>
        <a:bodyPr/>
        <a:lstStyle/>
        <a:p>
          <a:endParaRPr lang="es-CO"/>
        </a:p>
      </dgm:t>
    </dgm:pt>
    <dgm:pt modelId="{FFCB58A2-D0AE-4BEA-8D76-41374BE2CF9F}" type="sibTrans" cxnId="{ABAF56D0-C007-4FCE-B921-30434510469A}">
      <dgm:prSet/>
      <dgm:spPr/>
      <dgm:t>
        <a:bodyPr/>
        <a:lstStyle/>
        <a:p>
          <a:endParaRPr lang="es-CO"/>
        </a:p>
      </dgm:t>
    </dgm:pt>
    <dgm:pt modelId="{658F58C5-7AD4-4C78-9491-AF91D81C0E5D}">
      <dgm:prSet phldrT="[Texto]"/>
      <dgm:spPr>
        <a:solidFill>
          <a:schemeClr val="accent1">
            <a:lumMod val="75000"/>
          </a:schemeClr>
        </a:solidFill>
      </dgm:spPr>
      <dgm:t>
        <a:bodyPr/>
        <a:lstStyle/>
        <a:p>
          <a:r>
            <a:rPr lang="es-CO" b="1" dirty="0">
              <a:latin typeface="+mn-lt"/>
            </a:rPr>
            <a:t>Entidad</a:t>
          </a:r>
        </a:p>
      </dgm:t>
    </dgm:pt>
    <dgm:pt modelId="{345ED772-7F01-41F3-BE84-F05927E55EBB}" type="parTrans" cxnId="{9EA6D38B-80C8-4A8A-835B-0EFBE1403EB2}">
      <dgm:prSet/>
      <dgm:spPr/>
      <dgm:t>
        <a:bodyPr/>
        <a:lstStyle/>
        <a:p>
          <a:endParaRPr lang="es-CO"/>
        </a:p>
      </dgm:t>
    </dgm:pt>
    <dgm:pt modelId="{E75D4CCA-4D7A-4785-B80D-1A0DC4B93122}" type="sibTrans" cxnId="{9EA6D38B-80C8-4A8A-835B-0EFBE1403EB2}">
      <dgm:prSet/>
      <dgm:spPr/>
      <dgm:t>
        <a:bodyPr/>
        <a:lstStyle/>
        <a:p>
          <a:endParaRPr lang="es-CO"/>
        </a:p>
      </dgm:t>
    </dgm:pt>
    <dgm:pt modelId="{26A2CB65-5546-4DD6-9DB0-684C45104E94}">
      <dgm:prSet custT="1"/>
      <dgm:spPr/>
      <dgm:t>
        <a:bodyPr/>
        <a:lstStyle/>
        <a:p>
          <a:pPr algn="just"/>
          <a:r>
            <a:rPr lang="es-CO" sz="1400" b="0" dirty="0">
              <a:latin typeface="+mn-lt"/>
            </a:rPr>
            <a:t>Consolidación de una imagen corporativa positiva.</a:t>
          </a:r>
        </a:p>
        <a:p>
          <a:pPr algn="just"/>
          <a:r>
            <a:rPr lang="es-CO" sz="1400" b="0" dirty="0">
              <a:latin typeface="+mn-lt"/>
            </a:rPr>
            <a:t>Creación de conciencia social entre sus empleados y estudiantes.</a:t>
          </a:r>
        </a:p>
        <a:p>
          <a:pPr algn="just"/>
          <a:r>
            <a:rPr lang="es-CO" sz="1400" b="0" dirty="0">
              <a:latin typeface="+mn-lt"/>
            </a:rPr>
            <a:t>Mejora del ambiente laboral.</a:t>
          </a:r>
        </a:p>
        <a:p>
          <a:pPr algn="just"/>
          <a:r>
            <a:rPr lang="es-CO" sz="1400" b="0" dirty="0">
              <a:latin typeface="+mn-lt"/>
            </a:rPr>
            <a:t>Mejora  de la comunicación interna en la organización.</a:t>
          </a:r>
        </a:p>
        <a:p>
          <a:pPr algn="just"/>
          <a:r>
            <a:rPr lang="es-CO" sz="1400" b="0" dirty="0">
              <a:latin typeface="+mn-lt"/>
            </a:rPr>
            <a:t>Aumento de  la productividad de los empleados.</a:t>
          </a:r>
        </a:p>
        <a:p>
          <a:pPr algn="just"/>
          <a:r>
            <a:rPr lang="es-CO" sz="1400" b="0" dirty="0">
              <a:latin typeface="+mn-lt"/>
            </a:rPr>
            <a:t>Uso eficiente del espacio.</a:t>
          </a:r>
        </a:p>
        <a:p>
          <a:pPr algn="just"/>
          <a:r>
            <a:rPr lang="es-CO" sz="1400" b="0" dirty="0">
              <a:latin typeface="+mn-lt"/>
            </a:rPr>
            <a:t>Contribución privada a un problema público</a:t>
          </a:r>
        </a:p>
      </dgm:t>
    </dgm:pt>
    <dgm:pt modelId="{5C160309-660E-41BF-A29F-AE4B3F70B7F3}" type="parTrans" cxnId="{1E15CC11-2FB1-46D5-A6C2-E35EE4D39D91}">
      <dgm:prSet/>
      <dgm:spPr/>
      <dgm:t>
        <a:bodyPr/>
        <a:lstStyle/>
        <a:p>
          <a:endParaRPr lang="es-CO"/>
        </a:p>
      </dgm:t>
    </dgm:pt>
    <dgm:pt modelId="{51BCD910-886E-4D03-934B-3E64AD214FB6}" type="sibTrans" cxnId="{1E15CC11-2FB1-46D5-A6C2-E35EE4D39D91}">
      <dgm:prSet/>
      <dgm:spPr/>
      <dgm:t>
        <a:bodyPr/>
        <a:lstStyle/>
        <a:p>
          <a:endParaRPr lang="es-CO"/>
        </a:p>
      </dgm:t>
    </dgm:pt>
    <dgm:pt modelId="{2DB99F74-DC14-49A3-A1BC-C47FB08B9785}">
      <dgm:prSet custT="1"/>
      <dgm:spPr/>
      <dgm:t>
        <a:bodyPr/>
        <a:lstStyle/>
        <a:p>
          <a:pPr algn="just"/>
          <a:r>
            <a:rPr lang="es-CO" sz="1400" b="0" dirty="0">
              <a:latin typeface="+mn-lt"/>
            </a:rPr>
            <a:t>Mejora de la calidad de vida.</a:t>
          </a:r>
          <a:br>
            <a:rPr lang="es-CO" sz="1400" b="0" dirty="0">
              <a:latin typeface="+mn-lt"/>
            </a:rPr>
          </a:br>
          <a:r>
            <a:rPr lang="es-CO" sz="1400" b="0" dirty="0">
              <a:latin typeface="+mn-lt"/>
            </a:rPr>
            <a:t>Salud.</a:t>
          </a:r>
          <a:br>
            <a:rPr lang="es-CO" sz="1400" b="0" dirty="0">
              <a:latin typeface="+mn-lt"/>
            </a:rPr>
          </a:br>
          <a:r>
            <a:rPr lang="es-CO" sz="1400" b="0" dirty="0">
              <a:latin typeface="+mn-lt"/>
            </a:rPr>
            <a:t>Disminución del estrés.</a:t>
          </a:r>
        </a:p>
        <a:p>
          <a:pPr algn="just"/>
          <a:r>
            <a:rPr lang="es-CO" sz="1400" b="0" dirty="0">
              <a:latin typeface="+mn-lt"/>
            </a:rPr>
            <a:t>Disminución del tiempo de viaje.</a:t>
          </a:r>
        </a:p>
        <a:p>
          <a:pPr algn="just"/>
          <a:r>
            <a:rPr lang="es-CO" sz="1400" b="0" dirty="0">
              <a:latin typeface="+mn-lt"/>
            </a:rPr>
            <a:t>Disminución de costos de transporte</a:t>
          </a:r>
        </a:p>
      </dgm:t>
    </dgm:pt>
    <dgm:pt modelId="{570780BF-1B7F-4658-A171-E590F2AC6FAB}" type="parTrans" cxnId="{B1C6D36D-654C-4A4D-A6BB-ADEC65CE14BF}">
      <dgm:prSet/>
      <dgm:spPr/>
      <dgm:t>
        <a:bodyPr/>
        <a:lstStyle/>
        <a:p>
          <a:endParaRPr lang="es-CO"/>
        </a:p>
      </dgm:t>
    </dgm:pt>
    <dgm:pt modelId="{A84E4EFD-AE8B-4F6E-81D8-E30359E334AE}" type="sibTrans" cxnId="{B1C6D36D-654C-4A4D-A6BB-ADEC65CE14BF}">
      <dgm:prSet/>
      <dgm:spPr/>
      <dgm:t>
        <a:bodyPr/>
        <a:lstStyle/>
        <a:p>
          <a:endParaRPr lang="es-CO"/>
        </a:p>
      </dgm:t>
    </dgm:pt>
    <dgm:pt modelId="{8F5EC39A-95F7-4C25-A406-D55626E1555F}">
      <dgm:prSet phldrT="[Texto]"/>
      <dgm:spPr>
        <a:solidFill>
          <a:schemeClr val="accent4"/>
        </a:solidFill>
      </dgm:spPr>
      <dgm:t>
        <a:bodyPr/>
        <a:lstStyle/>
        <a:p>
          <a:r>
            <a:rPr lang="es-CO" b="1" dirty="0">
              <a:latin typeface="+mn-lt"/>
            </a:rPr>
            <a:t>Empleado y Estudiante       </a:t>
          </a:r>
        </a:p>
      </dgm:t>
    </dgm:pt>
    <dgm:pt modelId="{76085E16-2DF3-4936-93F6-42CDD0A6FBE9}" type="sibTrans" cxnId="{DE4C5445-6AB9-49A6-90DB-5DB15F8F7242}">
      <dgm:prSet/>
      <dgm:spPr/>
      <dgm:t>
        <a:bodyPr/>
        <a:lstStyle/>
        <a:p>
          <a:endParaRPr lang="es-CO"/>
        </a:p>
      </dgm:t>
    </dgm:pt>
    <dgm:pt modelId="{D7CCFBA7-FAA6-4B4F-A57C-0B54045C08FE}" type="parTrans" cxnId="{DE4C5445-6AB9-49A6-90DB-5DB15F8F7242}">
      <dgm:prSet/>
      <dgm:spPr/>
      <dgm:t>
        <a:bodyPr/>
        <a:lstStyle/>
        <a:p>
          <a:endParaRPr lang="es-CO"/>
        </a:p>
      </dgm:t>
    </dgm:pt>
    <dgm:pt modelId="{CCF4E7B0-9094-42DA-9412-A2D94156E3EF}" type="pres">
      <dgm:prSet presAssocID="{2B0CEF34-E5F6-4058-95F2-A1369E5417D1}" presName="Name0" presStyleCnt="0">
        <dgm:presLayoutVars>
          <dgm:chMax val="7"/>
          <dgm:chPref val="7"/>
          <dgm:dir/>
          <dgm:animLvl val="lvl"/>
        </dgm:presLayoutVars>
      </dgm:prSet>
      <dgm:spPr/>
    </dgm:pt>
    <dgm:pt modelId="{1E0CDC0E-14A6-42FD-B258-9F14FB363A2E}" type="pres">
      <dgm:prSet presAssocID="{939C706E-91C5-4415-8C3F-7D9B3662B44A}" presName="parentText_1" presStyleLbl="node1" presStyleIdx="0" presStyleCnt="3">
        <dgm:presLayoutVars>
          <dgm:chMax val="1"/>
          <dgm:chPref val="1"/>
          <dgm:bulletEnabled val="1"/>
        </dgm:presLayoutVars>
      </dgm:prSet>
      <dgm:spPr/>
    </dgm:pt>
    <dgm:pt modelId="{99D68DA2-AD7B-47AE-A91C-92DAB25C7577}" type="pres">
      <dgm:prSet presAssocID="{939C706E-91C5-4415-8C3F-7D9B3662B44A}" presName="childText_1" presStyleLbl="node1" presStyleIdx="0" presStyleCnt="3" custScaleY="73687" custLinFactNeighborX="-18528" custLinFactNeighborY="-9063">
        <dgm:presLayoutVars>
          <dgm:chMax val="0"/>
          <dgm:chPref val="0"/>
          <dgm:bulletEnabled val="1"/>
        </dgm:presLayoutVars>
      </dgm:prSet>
      <dgm:spPr/>
    </dgm:pt>
    <dgm:pt modelId="{A05E662A-5FDD-4EA3-9172-55AE2A583EDC}" type="pres">
      <dgm:prSet presAssocID="{939C706E-91C5-4415-8C3F-7D9B3662B44A}" presName="accentShape_1" presStyleCnt="0"/>
      <dgm:spPr/>
    </dgm:pt>
    <dgm:pt modelId="{1731B125-686A-4FCD-A3AB-F090F732B807}" type="pres">
      <dgm:prSet presAssocID="{939C706E-91C5-4415-8C3F-7D9B3662B44A}" presName="imageRepeatNode" presStyleLbl="node1" presStyleIdx="0" presStyleCnt="3" custLinFactNeighborX="-12598" custLinFactNeighborY="-60"/>
      <dgm:spPr/>
    </dgm:pt>
    <dgm:pt modelId="{5B28DFC6-D17F-4E4C-982E-325559E89565}" type="pres">
      <dgm:prSet presAssocID="{658F58C5-7AD4-4C78-9491-AF91D81C0E5D}" presName="parentText_2" presStyleLbl="node1" presStyleIdx="0" presStyleCnt="3">
        <dgm:presLayoutVars>
          <dgm:chMax val="1"/>
          <dgm:chPref val="1"/>
          <dgm:bulletEnabled val="1"/>
        </dgm:presLayoutVars>
      </dgm:prSet>
      <dgm:spPr/>
    </dgm:pt>
    <dgm:pt modelId="{217107C8-4A1C-4CDE-B1C4-7DE5EE4875C6}" type="pres">
      <dgm:prSet presAssocID="{658F58C5-7AD4-4C78-9491-AF91D81C0E5D}" presName="childText_2" presStyleLbl="node2" presStyleIdx="0" presStyleCnt="0" custScaleY="100264">
        <dgm:presLayoutVars>
          <dgm:chMax val="0"/>
          <dgm:chPref val="0"/>
          <dgm:bulletEnabled val="1"/>
        </dgm:presLayoutVars>
      </dgm:prSet>
      <dgm:spPr/>
    </dgm:pt>
    <dgm:pt modelId="{6F5536DF-1BDF-43E8-AD24-682475E33068}" type="pres">
      <dgm:prSet presAssocID="{658F58C5-7AD4-4C78-9491-AF91D81C0E5D}" presName="accentShape_2" presStyleCnt="0"/>
      <dgm:spPr/>
    </dgm:pt>
    <dgm:pt modelId="{81920EBD-D389-4F21-8682-1C92D9457009}" type="pres">
      <dgm:prSet presAssocID="{658F58C5-7AD4-4C78-9491-AF91D81C0E5D}" presName="imageRepeatNode" presStyleLbl="node1" presStyleIdx="1" presStyleCnt="3"/>
      <dgm:spPr/>
    </dgm:pt>
    <dgm:pt modelId="{B2F09A8E-5E8F-4200-8D9B-5163DBE1BD2F}" type="pres">
      <dgm:prSet presAssocID="{8F5EC39A-95F7-4C25-A406-D55626E1555F}" presName="parentText_3" presStyleLbl="node1" presStyleIdx="1" presStyleCnt="3">
        <dgm:presLayoutVars>
          <dgm:chMax val="1"/>
          <dgm:chPref val="1"/>
          <dgm:bulletEnabled val="1"/>
        </dgm:presLayoutVars>
      </dgm:prSet>
      <dgm:spPr/>
    </dgm:pt>
    <dgm:pt modelId="{32B16629-3E54-442C-A009-8D14061F30DD}" type="pres">
      <dgm:prSet presAssocID="{8F5EC39A-95F7-4C25-A406-D55626E1555F}" presName="childText_3" presStyleLbl="node2" presStyleIdx="0" presStyleCnt="0" custScaleY="65187" custLinFactNeighborX="2642" custLinFactNeighborY="-11939">
        <dgm:presLayoutVars>
          <dgm:chMax val="0"/>
          <dgm:chPref val="0"/>
          <dgm:bulletEnabled val="1"/>
        </dgm:presLayoutVars>
      </dgm:prSet>
      <dgm:spPr/>
    </dgm:pt>
    <dgm:pt modelId="{9AC469F2-8E8E-483B-A6A6-0A7D51B4493B}" type="pres">
      <dgm:prSet presAssocID="{8F5EC39A-95F7-4C25-A406-D55626E1555F}" presName="accentShape_3" presStyleCnt="0"/>
      <dgm:spPr/>
    </dgm:pt>
    <dgm:pt modelId="{9CEA0015-BCE5-475F-A212-A14339FBC989}" type="pres">
      <dgm:prSet presAssocID="{8F5EC39A-95F7-4C25-A406-D55626E1555F}" presName="imageRepeatNode" presStyleLbl="node1" presStyleIdx="2" presStyleCnt="3"/>
      <dgm:spPr/>
    </dgm:pt>
  </dgm:ptLst>
  <dgm:cxnLst>
    <dgm:cxn modelId="{90349F6A-B7CD-415A-B395-9DD40CFC2FCD}" type="presOf" srcId="{26A2CB65-5546-4DD6-9DB0-684C45104E94}" destId="{217107C8-4A1C-4CDE-B1C4-7DE5EE4875C6}" srcOrd="0" destOrd="0" presId="urn:microsoft.com/office/officeart/2009/3/layout/BlockDescendingList"/>
    <dgm:cxn modelId="{64A74135-F5DA-4A87-BB6B-72B9E4587905}" type="presOf" srcId="{939C706E-91C5-4415-8C3F-7D9B3662B44A}" destId="{1E0CDC0E-14A6-42FD-B258-9F14FB363A2E}" srcOrd="0" destOrd="0" presId="urn:microsoft.com/office/officeart/2009/3/layout/BlockDescendingList"/>
    <dgm:cxn modelId="{230BCBAF-83D0-4C6C-90F1-B0ED52915F25}" type="presOf" srcId="{8F5EC39A-95F7-4C25-A406-D55626E1555F}" destId="{9CEA0015-BCE5-475F-A212-A14339FBC989}" srcOrd="1" destOrd="0" presId="urn:microsoft.com/office/officeart/2009/3/layout/BlockDescendingList"/>
    <dgm:cxn modelId="{B1C6D36D-654C-4A4D-A6BB-ADEC65CE14BF}" srcId="{8F5EC39A-95F7-4C25-A406-D55626E1555F}" destId="{2DB99F74-DC14-49A3-A1BC-C47FB08B9785}" srcOrd="0" destOrd="0" parTransId="{570780BF-1B7F-4658-A171-E590F2AC6FAB}" sibTransId="{A84E4EFD-AE8B-4F6E-81D8-E30359E334AE}"/>
    <dgm:cxn modelId="{E12269A4-3600-4D5D-A2CC-8A1F7DD753F0}" type="presOf" srcId="{658F58C5-7AD4-4C78-9491-AF91D81C0E5D}" destId="{81920EBD-D389-4F21-8682-1C92D9457009}" srcOrd="1" destOrd="0" presId="urn:microsoft.com/office/officeart/2009/3/layout/BlockDescendingList"/>
    <dgm:cxn modelId="{1E15CC11-2FB1-46D5-A6C2-E35EE4D39D91}" srcId="{658F58C5-7AD4-4C78-9491-AF91D81C0E5D}" destId="{26A2CB65-5546-4DD6-9DB0-684C45104E94}" srcOrd="0" destOrd="0" parTransId="{5C160309-660E-41BF-A29F-AE4B3F70B7F3}" sibTransId="{51BCD910-886E-4D03-934B-3E64AD214FB6}"/>
    <dgm:cxn modelId="{7E7E5075-A77D-4C09-8BFC-4DF97573C483}" type="presOf" srcId="{939C706E-91C5-4415-8C3F-7D9B3662B44A}" destId="{1731B125-686A-4FCD-A3AB-F090F732B807}" srcOrd="1" destOrd="0" presId="urn:microsoft.com/office/officeart/2009/3/layout/BlockDescendingList"/>
    <dgm:cxn modelId="{ABAF56D0-C007-4FCE-B921-30434510469A}" srcId="{939C706E-91C5-4415-8C3F-7D9B3662B44A}" destId="{33C2F2A6-E9A2-4B75-BCDC-EB7775FF9C4F}" srcOrd="0" destOrd="0" parTransId="{B15CA423-EDB1-44D2-8609-EB2F14AB00E3}" sibTransId="{FFCB58A2-D0AE-4BEA-8D76-41374BE2CF9F}"/>
    <dgm:cxn modelId="{472A7EF0-C709-401A-B971-6C86A2635DD9}" type="presOf" srcId="{8F5EC39A-95F7-4C25-A406-D55626E1555F}" destId="{B2F09A8E-5E8F-4200-8D9B-5163DBE1BD2F}" srcOrd="0" destOrd="0" presId="urn:microsoft.com/office/officeart/2009/3/layout/BlockDescendingList"/>
    <dgm:cxn modelId="{B7EDFC32-83E0-4A78-AD56-822D51316C2C}" type="presOf" srcId="{2B0CEF34-E5F6-4058-95F2-A1369E5417D1}" destId="{CCF4E7B0-9094-42DA-9412-A2D94156E3EF}" srcOrd="0" destOrd="0" presId="urn:microsoft.com/office/officeart/2009/3/layout/BlockDescendingList"/>
    <dgm:cxn modelId="{9EA6D38B-80C8-4A8A-835B-0EFBE1403EB2}" srcId="{2B0CEF34-E5F6-4058-95F2-A1369E5417D1}" destId="{658F58C5-7AD4-4C78-9491-AF91D81C0E5D}" srcOrd="1" destOrd="0" parTransId="{345ED772-7F01-41F3-BE84-F05927E55EBB}" sibTransId="{E75D4CCA-4D7A-4785-B80D-1A0DC4B93122}"/>
    <dgm:cxn modelId="{DC3A391C-AB54-4DAD-9C97-81BDAA4EEED9}" type="presOf" srcId="{33C2F2A6-E9A2-4B75-BCDC-EB7775FF9C4F}" destId="{99D68DA2-AD7B-47AE-A91C-92DAB25C7577}" srcOrd="0" destOrd="0" presId="urn:microsoft.com/office/officeart/2009/3/layout/BlockDescendingList"/>
    <dgm:cxn modelId="{DE4C5445-6AB9-49A6-90DB-5DB15F8F7242}" srcId="{2B0CEF34-E5F6-4058-95F2-A1369E5417D1}" destId="{8F5EC39A-95F7-4C25-A406-D55626E1555F}" srcOrd="2" destOrd="0" parTransId="{D7CCFBA7-FAA6-4B4F-A57C-0B54045C08FE}" sibTransId="{76085E16-2DF3-4936-93F6-42CDD0A6FBE9}"/>
    <dgm:cxn modelId="{BAB32814-93A3-4BC9-BB56-D1C83A6008A9}" type="presOf" srcId="{2DB99F74-DC14-49A3-A1BC-C47FB08B9785}" destId="{32B16629-3E54-442C-A009-8D14061F30DD}" srcOrd="0" destOrd="0" presId="urn:microsoft.com/office/officeart/2009/3/layout/BlockDescendingList"/>
    <dgm:cxn modelId="{F76E68E5-48E6-4EC3-93AC-BDCC510BDE7E}" type="presOf" srcId="{658F58C5-7AD4-4C78-9491-AF91D81C0E5D}" destId="{5B28DFC6-D17F-4E4C-982E-325559E89565}" srcOrd="0" destOrd="0" presId="urn:microsoft.com/office/officeart/2009/3/layout/BlockDescendingList"/>
    <dgm:cxn modelId="{9BBF79C2-01D1-4E00-9FFD-9912FD1537A3}" srcId="{2B0CEF34-E5F6-4058-95F2-A1369E5417D1}" destId="{939C706E-91C5-4415-8C3F-7D9B3662B44A}" srcOrd="0" destOrd="0" parTransId="{FCF8DDFF-A211-45FE-91D0-FD875EA5D523}" sibTransId="{B5F60D5A-EEBE-4F9E-9EC4-1B1881EB2CB5}"/>
    <dgm:cxn modelId="{5B3626DC-DD33-43B3-9862-129CE192E633}" type="presParOf" srcId="{CCF4E7B0-9094-42DA-9412-A2D94156E3EF}" destId="{1E0CDC0E-14A6-42FD-B258-9F14FB363A2E}" srcOrd="0" destOrd="0" presId="urn:microsoft.com/office/officeart/2009/3/layout/BlockDescendingList"/>
    <dgm:cxn modelId="{CF1682AE-EBC1-427B-88B9-491C901B39D5}" type="presParOf" srcId="{CCF4E7B0-9094-42DA-9412-A2D94156E3EF}" destId="{99D68DA2-AD7B-47AE-A91C-92DAB25C7577}" srcOrd="1" destOrd="0" presId="urn:microsoft.com/office/officeart/2009/3/layout/BlockDescendingList"/>
    <dgm:cxn modelId="{82620B35-03E7-4FAD-B1EB-0C7C856EB742}" type="presParOf" srcId="{CCF4E7B0-9094-42DA-9412-A2D94156E3EF}" destId="{A05E662A-5FDD-4EA3-9172-55AE2A583EDC}" srcOrd="2" destOrd="0" presId="urn:microsoft.com/office/officeart/2009/3/layout/BlockDescendingList"/>
    <dgm:cxn modelId="{B757C6F9-F99E-49E9-A75F-FC718221AA5A}" type="presParOf" srcId="{A05E662A-5FDD-4EA3-9172-55AE2A583EDC}" destId="{1731B125-686A-4FCD-A3AB-F090F732B807}" srcOrd="0" destOrd="0" presId="urn:microsoft.com/office/officeart/2009/3/layout/BlockDescendingList"/>
    <dgm:cxn modelId="{D71B087F-890E-4F56-A42C-75D3B96E9AC4}" type="presParOf" srcId="{CCF4E7B0-9094-42DA-9412-A2D94156E3EF}" destId="{5B28DFC6-D17F-4E4C-982E-325559E89565}" srcOrd="3" destOrd="0" presId="urn:microsoft.com/office/officeart/2009/3/layout/BlockDescendingList"/>
    <dgm:cxn modelId="{E019B15D-FDD8-4E79-9E96-6F2621A827B0}" type="presParOf" srcId="{CCF4E7B0-9094-42DA-9412-A2D94156E3EF}" destId="{217107C8-4A1C-4CDE-B1C4-7DE5EE4875C6}" srcOrd="4" destOrd="0" presId="urn:microsoft.com/office/officeart/2009/3/layout/BlockDescendingList"/>
    <dgm:cxn modelId="{D4C903D1-A634-46F2-913F-E23F791CD87B}" type="presParOf" srcId="{CCF4E7B0-9094-42DA-9412-A2D94156E3EF}" destId="{6F5536DF-1BDF-43E8-AD24-682475E33068}" srcOrd="5" destOrd="0" presId="urn:microsoft.com/office/officeart/2009/3/layout/BlockDescendingList"/>
    <dgm:cxn modelId="{981ACADF-16EE-40B5-88E0-A364E7BB3685}" type="presParOf" srcId="{6F5536DF-1BDF-43E8-AD24-682475E33068}" destId="{81920EBD-D389-4F21-8682-1C92D9457009}" srcOrd="0" destOrd="0" presId="urn:microsoft.com/office/officeart/2009/3/layout/BlockDescendingList"/>
    <dgm:cxn modelId="{700762D1-4208-4774-A00D-6A353EE00CF0}" type="presParOf" srcId="{CCF4E7B0-9094-42DA-9412-A2D94156E3EF}" destId="{B2F09A8E-5E8F-4200-8D9B-5163DBE1BD2F}" srcOrd="6" destOrd="0" presId="urn:microsoft.com/office/officeart/2009/3/layout/BlockDescendingList"/>
    <dgm:cxn modelId="{158D5DA0-2D1F-438F-9C81-FC0C86B5B40F}" type="presParOf" srcId="{CCF4E7B0-9094-42DA-9412-A2D94156E3EF}" destId="{32B16629-3E54-442C-A009-8D14061F30DD}" srcOrd="7" destOrd="0" presId="urn:microsoft.com/office/officeart/2009/3/layout/BlockDescendingList"/>
    <dgm:cxn modelId="{470785A7-252D-4A04-8645-A2D327C84169}" type="presParOf" srcId="{CCF4E7B0-9094-42DA-9412-A2D94156E3EF}" destId="{9AC469F2-8E8E-483B-A6A6-0A7D51B4493B}" srcOrd="8" destOrd="0" presId="urn:microsoft.com/office/officeart/2009/3/layout/BlockDescendingList"/>
    <dgm:cxn modelId="{6A15C194-B874-4E4E-ACBD-26DAC15C73B6}" type="presParOf" srcId="{9AC469F2-8E8E-483B-A6A6-0A7D51B4493B}" destId="{9CEA0015-BCE5-475F-A212-A14339FBC989}" srcOrd="0" destOrd="0" presId="urn:microsoft.com/office/officeart/2009/3/layout/BlockDescending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14FC0E-941A-49DD-998B-D43710122F74}"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s-CO"/>
        </a:p>
      </dgm:t>
    </dgm:pt>
    <dgm:pt modelId="{BB8E08E6-9314-43AB-B154-FB4EF967ED86}">
      <dgm:prSet phldrT="[Texto]" custT="1"/>
      <dgm:spPr/>
      <dgm:t>
        <a:bodyPr/>
        <a:lstStyle/>
        <a:p>
          <a:r>
            <a:rPr lang="es-CO" sz="1400" dirty="0"/>
            <a:t>Diagnóstico</a:t>
          </a:r>
        </a:p>
      </dgm:t>
    </dgm:pt>
    <dgm:pt modelId="{FF957977-4661-4275-B743-D291FCF1DD48}" type="parTrans" cxnId="{43FC4BAA-3C22-4297-89E7-73849364DEA2}">
      <dgm:prSet/>
      <dgm:spPr/>
      <dgm:t>
        <a:bodyPr/>
        <a:lstStyle/>
        <a:p>
          <a:endParaRPr lang="es-CO" sz="1200"/>
        </a:p>
      </dgm:t>
    </dgm:pt>
    <dgm:pt modelId="{B5F32442-256B-4A47-8AF5-BEAE06A0745F}" type="sibTrans" cxnId="{43FC4BAA-3C22-4297-89E7-73849364DEA2}">
      <dgm:prSet/>
      <dgm:spPr/>
      <dgm:t>
        <a:bodyPr/>
        <a:lstStyle/>
        <a:p>
          <a:endParaRPr lang="es-CO" sz="1200"/>
        </a:p>
      </dgm:t>
    </dgm:pt>
    <dgm:pt modelId="{5711F71D-C267-4652-A300-A2EDAC64D5E6}">
      <dgm:prSet phldrT="[Texto]" custT="1"/>
      <dgm:spPr/>
      <dgm:t>
        <a:bodyPr/>
        <a:lstStyle/>
        <a:p>
          <a:r>
            <a:rPr lang="es-CO" sz="1400" dirty="0"/>
            <a:t>Análisis descriptivo (tiempo promedio de viaje, distribución modal, etc.)</a:t>
          </a:r>
        </a:p>
      </dgm:t>
    </dgm:pt>
    <dgm:pt modelId="{55182423-34DD-4B92-AD3F-9D2F84C16800}" type="parTrans" cxnId="{25CD908F-B1F0-449F-8A0C-90119514035E}">
      <dgm:prSet/>
      <dgm:spPr/>
      <dgm:t>
        <a:bodyPr/>
        <a:lstStyle/>
        <a:p>
          <a:endParaRPr lang="es-CO" sz="1200"/>
        </a:p>
      </dgm:t>
    </dgm:pt>
    <dgm:pt modelId="{07A55F12-0D9B-4513-A613-3EF1A51BA858}" type="sibTrans" cxnId="{25CD908F-B1F0-449F-8A0C-90119514035E}">
      <dgm:prSet/>
      <dgm:spPr/>
      <dgm:t>
        <a:bodyPr/>
        <a:lstStyle/>
        <a:p>
          <a:endParaRPr lang="es-CO" sz="1200"/>
        </a:p>
      </dgm:t>
    </dgm:pt>
    <dgm:pt modelId="{00A133AE-3ABA-4745-A879-CCBB25DCC88C}">
      <dgm:prSet phldrT="[Texto]" custT="1"/>
      <dgm:spPr/>
      <dgm:t>
        <a:bodyPr/>
        <a:lstStyle/>
        <a:p>
          <a:r>
            <a:rPr lang="es-CO" sz="1400" dirty="0"/>
            <a:t>Revisión de infraestructura e impactos sobre el entorno local</a:t>
          </a:r>
        </a:p>
      </dgm:t>
    </dgm:pt>
    <dgm:pt modelId="{DB9A2BCF-1DBE-450A-BFF7-F2167CE2E821}" type="parTrans" cxnId="{5470E13A-8956-49BF-8A73-3062D78C2A9A}">
      <dgm:prSet/>
      <dgm:spPr/>
      <dgm:t>
        <a:bodyPr/>
        <a:lstStyle/>
        <a:p>
          <a:endParaRPr lang="es-CO" sz="1200"/>
        </a:p>
      </dgm:t>
    </dgm:pt>
    <dgm:pt modelId="{6F486F40-FCF0-4EDC-AF43-005F13E5B4C9}" type="sibTrans" cxnId="{5470E13A-8956-49BF-8A73-3062D78C2A9A}">
      <dgm:prSet/>
      <dgm:spPr/>
      <dgm:t>
        <a:bodyPr/>
        <a:lstStyle/>
        <a:p>
          <a:endParaRPr lang="es-CO" sz="1200"/>
        </a:p>
      </dgm:t>
    </dgm:pt>
    <dgm:pt modelId="{E4587C14-CEF2-4A74-AE7D-BEEB525881F6}">
      <dgm:prSet phldrT="[Texto]" custT="1"/>
      <dgm:spPr/>
      <dgm:t>
        <a:bodyPr/>
        <a:lstStyle/>
        <a:p>
          <a:r>
            <a:rPr lang="es-CO" sz="1400" dirty="0"/>
            <a:t>Formulación de propuestas para mejorar la movilidad </a:t>
          </a:r>
        </a:p>
      </dgm:t>
    </dgm:pt>
    <dgm:pt modelId="{3D899B39-D497-4A5B-A1E5-E89BD8E49C6B}" type="parTrans" cxnId="{2454C9AA-94D0-4817-A08D-71AEF70F3374}">
      <dgm:prSet/>
      <dgm:spPr/>
      <dgm:t>
        <a:bodyPr/>
        <a:lstStyle/>
        <a:p>
          <a:endParaRPr lang="es-CO" sz="1200"/>
        </a:p>
      </dgm:t>
    </dgm:pt>
    <dgm:pt modelId="{0A3A1CB8-B372-47B4-B658-F9EE558F3152}" type="sibTrans" cxnId="{2454C9AA-94D0-4817-A08D-71AEF70F3374}">
      <dgm:prSet/>
      <dgm:spPr/>
      <dgm:t>
        <a:bodyPr/>
        <a:lstStyle/>
        <a:p>
          <a:endParaRPr lang="es-CO" sz="1200"/>
        </a:p>
      </dgm:t>
    </dgm:pt>
    <dgm:pt modelId="{32A208F8-3026-4813-B688-33B954AA498F}">
      <dgm:prSet phldrT="[Texto]" custT="1"/>
      <dgm:spPr/>
      <dgm:t>
        <a:bodyPr/>
        <a:lstStyle/>
        <a:p>
          <a:r>
            <a:rPr lang="es-CO" sz="1400" dirty="0"/>
            <a:t>Elección de estrategias de movilidad sostenible </a:t>
          </a:r>
        </a:p>
      </dgm:t>
    </dgm:pt>
    <dgm:pt modelId="{4C17170A-A5BC-4BFC-AAF3-C3203A78BDA3}" type="parTrans" cxnId="{0B5A0A65-E05C-42DF-A85F-1D6374FD2B6B}">
      <dgm:prSet/>
      <dgm:spPr/>
      <dgm:t>
        <a:bodyPr/>
        <a:lstStyle/>
        <a:p>
          <a:endParaRPr lang="es-CO" sz="1200"/>
        </a:p>
      </dgm:t>
    </dgm:pt>
    <dgm:pt modelId="{C424B3E4-9D49-433C-AF14-0281FBE0442A}" type="sibTrans" cxnId="{0B5A0A65-E05C-42DF-A85F-1D6374FD2B6B}">
      <dgm:prSet/>
      <dgm:spPr/>
      <dgm:t>
        <a:bodyPr/>
        <a:lstStyle/>
        <a:p>
          <a:endParaRPr lang="es-CO" sz="1200"/>
        </a:p>
      </dgm:t>
    </dgm:pt>
    <dgm:pt modelId="{C2DFF2A7-27E3-49D3-85A5-DF0EAB10D1A6}">
      <dgm:prSet phldrT="[Texto]" custT="1"/>
      <dgm:spPr/>
      <dgm:t>
        <a:bodyPr/>
        <a:lstStyle/>
        <a:p>
          <a:r>
            <a:rPr lang="es-CO" sz="1400" dirty="0"/>
            <a:t>Elección de indicadores a mejorar: METAS</a:t>
          </a:r>
        </a:p>
      </dgm:t>
    </dgm:pt>
    <dgm:pt modelId="{D98D862E-DB1A-4479-9025-488A6F126383}" type="parTrans" cxnId="{81F9ACF1-AEAA-4BB4-A920-F74631B53C29}">
      <dgm:prSet/>
      <dgm:spPr/>
      <dgm:t>
        <a:bodyPr/>
        <a:lstStyle/>
        <a:p>
          <a:endParaRPr lang="es-CO" sz="1200"/>
        </a:p>
      </dgm:t>
    </dgm:pt>
    <dgm:pt modelId="{0C4D2717-AD0C-4328-A986-03F3D1CA14B2}" type="sibTrans" cxnId="{81F9ACF1-AEAA-4BB4-A920-F74631B53C29}">
      <dgm:prSet/>
      <dgm:spPr/>
      <dgm:t>
        <a:bodyPr/>
        <a:lstStyle/>
        <a:p>
          <a:endParaRPr lang="es-CO" sz="1200"/>
        </a:p>
      </dgm:t>
    </dgm:pt>
    <dgm:pt modelId="{DA6E06BB-03C4-4202-B104-B4E0581D402C}">
      <dgm:prSet phldrT="[Texto]" custT="1"/>
      <dgm:spPr/>
      <dgm:t>
        <a:bodyPr/>
        <a:lstStyle/>
        <a:p>
          <a:r>
            <a:rPr lang="es-CO" sz="1400" dirty="0"/>
            <a:t>Comunicación de estrategias a implementar</a:t>
          </a:r>
        </a:p>
      </dgm:t>
    </dgm:pt>
    <dgm:pt modelId="{3C0C01DE-2084-4385-ACE9-466F269902C9}" type="parTrans" cxnId="{C5EB1DB0-ECD8-4080-A0B0-2F7D6058C33F}">
      <dgm:prSet/>
      <dgm:spPr/>
      <dgm:t>
        <a:bodyPr/>
        <a:lstStyle/>
        <a:p>
          <a:endParaRPr lang="es-CO" sz="1200"/>
        </a:p>
      </dgm:t>
    </dgm:pt>
    <dgm:pt modelId="{877D2916-A080-412A-BF99-D1980ABFE7A4}" type="sibTrans" cxnId="{C5EB1DB0-ECD8-4080-A0B0-2F7D6058C33F}">
      <dgm:prSet/>
      <dgm:spPr/>
      <dgm:t>
        <a:bodyPr/>
        <a:lstStyle/>
        <a:p>
          <a:endParaRPr lang="es-CO" sz="1200"/>
        </a:p>
      </dgm:t>
    </dgm:pt>
    <dgm:pt modelId="{14F9ABE4-ABDC-4289-8309-59E615209B49}">
      <dgm:prSet phldrT="[Texto]" custT="1"/>
      <dgm:spPr/>
      <dgm:t>
        <a:bodyPr/>
        <a:lstStyle/>
        <a:p>
          <a:r>
            <a:rPr lang="es-CO" sz="1400" dirty="0"/>
            <a:t>Estrategias de comunicación para socializar las alternativas elegidas con los miembros de la entidad</a:t>
          </a:r>
        </a:p>
      </dgm:t>
    </dgm:pt>
    <dgm:pt modelId="{24D56CB5-EC09-4F18-B07B-B582EA5A9889}" type="parTrans" cxnId="{087381BC-EEA6-4AFA-B794-6F2657C956D6}">
      <dgm:prSet/>
      <dgm:spPr/>
      <dgm:t>
        <a:bodyPr/>
        <a:lstStyle/>
        <a:p>
          <a:endParaRPr lang="es-CO" sz="1200"/>
        </a:p>
      </dgm:t>
    </dgm:pt>
    <dgm:pt modelId="{2CEB3B78-FC8B-4BE7-8752-50266C94F394}" type="sibTrans" cxnId="{087381BC-EEA6-4AFA-B794-6F2657C956D6}">
      <dgm:prSet/>
      <dgm:spPr/>
      <dgm:t>
        <a:bodyPr/>
        <a:lstStyle/>
        <a:p>
          <a:endParaRPr lang="es-CO" sz="1200"/>
        </a:p>
      </dgm:t>
    </dgm:pt>
    <dgm:pt modelId="{B45B7762-FDE5-45BF-AE55-84FC486DE272}">
      <dgm:prSet phldrT="[Texto]" custT="1"/>
      <dgm:spPr/>
      <dgm:t>
        <a:bodyPr/>
        <a:lstStyle/>
        <a:p>
          <a:r>
            <a:rPr lang="es-CO" sz="1400" dirty="0"/>
            <a:t>Indicadores de síntesis</a:t>
          </a:r>
        </a:p>
      </dgm:t>
    </dgm:pt>
    <dgm:pt modelId="{01CF4629-CFD7-4B09-A044-A170CDDF5F95}" type="parTrans" cxnId="{E16EE79F-09FC-4E5F-BFD6-90F48C886A84}">
      <dgm:prSet/>
      <dgm:spPr/>
      <dgm:t>
        <a:bodyPr/>
        <a:lstStyle/>
        <a:p>
          <a:endParaRPr lang="es-CO" sz="1200"/>
        </a:p>
      </dgm:t>
    </dgm:pt>
    <dgm:pt modelId="{E3B77496-D5CF-4D8E-A138-DDAB75607163}" type="sibTrans" cxnId="{E16EE79F-09FC-4E5F-BFD6-90F48C886A84}">
      <dgm:prSet/>
      <dgm:spPr/>
      <dgm:t>
        <a:bodyPr/>
        <a:lstStyle/>
        <a:p>
          <a:endParaRPr lang="es-CO" sz="1200"/>
        </a:p>
      </dgm:t>
    </dgm:pt>
    <dgm:pt modelId="{8EB24697-DF63-42BD-A61F-97ACCE9E159E}">
      <dgm:prSet phldrT="[Texto]" custT="1"/>
      <dgm:spPr/>
      <dgm:t>
        <a:bodyPr/>
        <a:lstStyle/>
        <a:p>
          <a:r>
            <a:rPr lang="es-CO" sz="1400" dirty="0"/>
            <a:t>Implementación de estrategias</a:t>
          </a:r>
        </a:p>
      </dgm:t>
    </dgm:pt>
    <dgm:pt modelId="{9C3B486C-0DD3-44D0-AD1A-5E8862D8CE55}" type="parTrans" cxnId="{FC210BAE-9F53-4F1D-8451-1932D7EA47C9}">
      <dgm:prSet/>
      <dgm:spPr/>
      <dgm:t>
        <a:bodyPr/>
        <a:lstStyle/>
        <a:p>
          <a:endParaRPr lang="es-CO" sz="1200"/>
        </a:p>
      </dgm:t>
    </dgm:pt>
    <dgm:pt modelId="{A48D5FD4-AB1C-4CCD-91AA-81035FB83CFB}" type="sibTrans" cxnId="{FC210BAE-9F53-4F1D-8451-1932D7EA47C9}">
      <dgm:prSet/>
      <dgm:spPr/>
      <dgm:t>
        <a:bodyPr/>
        <a:lstStyle/>
        <a:p>
          <a:endParaRPr lang="es-CO" sz="1200"/>
        </a:p>
      </dgm:t>
    </dgm:pt>
    <dgm:pt modelId="{F6DC8940-BE86-49EE-964F-9BAA34D610FE}">
      <dgm:prSet phldrT="[Texto]" custT="1"/>
      <dgm:spPr/>
      <dgm:t>
        <a:bodyPr/>
        <a:lstStyle/>
        <a:p>
          <a:r>
            <a:rPr lang="es-CO" sz="1400" dirty="0"/>
            <a:t>Monitoreo</a:t>
          </a:r>
        </a:p>
      </dgm:t>
    </dgm:pt>
    <dgm:pt modelId="{C2160F80-320F-4464-87C8-294BE8855931}" type="parTrans" cxnId="{A01FE1AC-F42D-4DF3-AE5B-55D80B9495C6}">
      <dgm:prSet/>
      <dgm:spPr/>
      <dgm:t>
        <a:bodyPr/>
        <a:lstStyle/>
        <a:p>
          <a:endParaRPr lang="es-CO" sz="1200"/>
        </a:p>
      </dgm:t>
    </dgm:pt>
    <dgm:pt modelId="{E6A7B36A-40FF-48EE-AA0B-72429CCA1821}" type="sibTrans" cxnId="{A01FE1AC-F42D-4DF3-AE5B-55D80B9495C6}">
      <dgm:prSet/>
      <dgm:spPr/>
      <dgm:t>
        <a:bodyPr/>
        <a:lstStyle/>
        <a:p>
          <a:endParaRPr lang="es-CO" sz="1200"/>
        </a:p>
      </dgm:t>
    </dgm:pt>
    <dgm:pt modelId="{16774661-8D23-4A12-B13F-963EB4EE61F1}">
      <dgm:prSet phldrT="[Texto]" custT="1"/>
      <dgm:spPr/>
      <dgm:t>
        <a:bodyPr/>
        <a:lstStyle/>
        <a:p>
          <a:r>
            <a:rPr lang="es-CO" sz="1400" dirty="0"/>
            <a:t> Evaluación de indicadores de forma periódica</a:t>
          </a:r>
          <a:endParaRPr lang="es-CO" sz="1200" dirty="0"/>
        </a:p>
      </dgm:t>
    </dgm:pt>
    <dgm:pt modelId="{608DD2D4-CD5C-46EE-B837-AB806E2239AD}" type="parTrans" cxnId="{73E5C561-6956-4C8C-97DD-E0621B1779F2}">
      <dgm:prSet/>
      <dgm:spPr/>
      <dgm:t>
        <a:bodyPr/>
        <a:lstStyle/>
        <a:p>
          <a:endParaRPr lang="es-CO" sz="1200"/>
        </a:p>
      </dgm:t>
    </dgm:pt>
    <dgm:pt modelId="{274CD2A2-3E72-4CBB-9C03-331E021CC15C}" type="sibTrans" cxnId="{73E5C561-6956-4C8C-97DD-E0621B1779F2}">
      <dgm:prSet/>
      <dgm:spPr/>
      <dgm:t>
        <a:bodyPr/>
        <a:lstStyle/>
        <a:p>
          <a:endParaRPr lang="es-CO" sz="1200"/>
        </a:p>
      </dgm:t>
    </dgm:pt>
    <dgm:pt modelId="{ECA7A2DD-D647-4AC0-9657-E32B8BFC4344}">
      <dgm:prSet phldrT="[Texto]" custT="1"/>
      <dgm:spPr/>
      <dgm:t>
        <a:bodyPr/>
        <a:lstStyle/>
        <a:p>
          <a:r>
            <a:rPr lang="es-CO" sz="1400" dirty="0"/>
            <a:t>Evaluación de indicadores antes y después</a:t>
          </a:r>
        </a:p>
      </dgm:t>
    </dgm:pt>
    <dgm:pt modelId="{02F7AEDC-B952-46EB-A131-D10F2D7B31A6}" type="parTrans" cxnId="{D37C22A1-20B7-4F0A-8193-6A11BF7CBE0D}">
      <dgm:prSet/>
      <dgm:spPr/>
      <dgm:t>
        <a:bodyPr/>
        <a:lstStyle/>
        <a:p>
          <a:endParaRPr lang="es-CO" sz="1200"/>
        </a:p>
      </dgm:t>
    </dgm:pt>
    <dgm:pt modelId="{DD0A3D4C-18DD-4621-900A-19FAFD646542}" type="sibTrans" cxnId="{D37C22A1-20B7-4F0A-8193-6A11BF7CBE0D}">
      <dgm:prSet/>
      <dgm:spPr/>
      <dgm:t>
        <a:bodyPr/>
        <a:lstStyle/>
        <a:p>
          <a:endParaRPr lang="es-CO" sz="1200"/>
        </a:p>
      </dgm:t>
    </dgm:pt>
    <dgm:pt modelId="{23AC3890-1A4B-4832-8724-F2DD2B8797EE}">
      <dgm:prSet phldrT="[Texto]" custT="1"/>
      <dgm:spPr/>
      <dgm:t>
        <a:bodyPr/>
        <a:lstStyle/>
        <a:p>
          <a:r>
            <a:rPr lang="es-CO" sz="1400" dirty="0"/>
            <a:t>Compromiso de la empresa a nivel directivo</a:t>
          </a:r>
        </a:p>
      </dgm:t>
    </dgm:pt>
    <dgm:pt modelId="{D3F72062-B261-432B-A4B7-F450D5B77215}" type="parTrans" cxnId="{B8DE1FC6-343B-4190-8715-182060223A3A}">
      <dgm:prSet/>
      <dgm:spPr/>
      <dgm:t>
        <a:bodyPr/>
        <a:lstStyle/>
        <a:p>
          <a:endParaRPr lang="es-CO" sz="1200"/>
        </a:p>
      </dgm:t>
    </dgm:pt>
    <dgm:pt modelId="{1F4ADAF2-54F7-44FC-87DE-8625B13E478E}" type="sibTrans" cxnId="{B8DE1FC6-343B-4190-8715-182060223A3A}">
      <dgm:prSet/>
      <dgm:spPr/>
      <dgm:t>
        <a:bodyPr/>
        <a:lstStyle/>
        <a:p>
          <a:endParaRPr lang="es-CO" sz="1200"/>
        </a:p>
      </dgm:t>
    </dgm:pt>
    <dgm:pt modelId="{8038AC32-ABB3-4643-A5B7-6BDF394499AA}" type="pres">
      <dgm:prSet presAssocID="{C214FC0E-941A-49DD-998B-D43710122F74}" presName="Name0" presStyleCnt="0">
        <dgm:presLayoutVars>
          <dgm:dir/>
          <dgm:animLvl val="lvl"/>
          <dgm:resizeHandles val="exact"/>
        </dgm:presLayoutVars>
      </dgm:prSet>
      <dgm:spPr/>
    </dgm:pt>
    <dgm:pt modelId="{48EB0113-0953-4F50-B452-877E6BA29932}" type="pres">
      <dgm:prSet presAssocID="{F6DC8940-BE86-49EE-964F-9BAA34D610FE}" presName="boxAndChildren" presStyleCnt="0"/>
      <dgm:spPr/>
    </dgm:pt>
    <dgm:pt modelId="{A58A892A-B159-4D7B-9C6C-5A19D4C6FCAB}" type="pres">
      <dgm:prSet presAssocID="{F6DC8940-BE86-49EE-964F-9BAA34D610FE}" presName="parentTextBox" presStyleLbl="node1" presStyleIdx="0" presStyleCnt="6"/>
      <dgm:spPr/>
    </dgm:pt>
    <dgm:pt modelId="{DEC89654-D316-4E3F-8162-F3ADA44B38EB}" type="pres">
      <dgm:prSet presAssocID="{F6DC8940-BE86-49EE-964F-9BAA34D610FE}" presName="entireBox" presStyleLbl="node1" presStyleIdx="0" presStyleCnt="6"/>
      <dgm:spPr/>
    </dgm:pt>
    <dgm:pt modelId="{CC6990F4-4896-467E-91D6-7E8871E09D47}" type="pres">
      <dgm:prSet presAssocID="{F6DC8940-BE86-49EE-964F-9BAA34D610FE}" presName="descendantBox" presStyleCnt="0"/>
      <dgm:spPr/>
    </dgm:pt>
    <dgm:pt modelId="{F0431B03-8894-476A-A6E1-29E16AB9ECE3}" type="pres">
      <dgm:prSet presAssocID="{16774661-8D23-4A12-B13F-963EB4EE61F1}" presName="childTextBox" presStyleLbl="fgAccFollowNode1" presStyleIdx="0" presStyleCnt="8">
        <dgm:presLayoutVars>
          <dgm:bulletEnabled val="1"/>
        </dgm:presLayoutVars>
      </dgm:prSet>
      <dgm:spPr/>
    </dgm:pt>
    <dgm:pt modelId="{35ACDB37-44C6-47B3-9A11-736F3D29DD48}" type="pres">
      <dgm:prSet presAssocID="{A48D5FD4-AB1C-4CCD-91AA-81035FB83CFB}" presName="sp" presStyleCnt="0"/>
      <dgm:spPr/>
    </dgm:pt>
    <dgm:pt modelId="{22284107-6A3C-45DF-8705-E067A86B801B}" type="pres">
      <dgm:prSet presAssocID="{8EB24697-DF63-42BD-A61F-97ACCE9E159E}" presName="arrowAndChildren" presStyleCnt="0"/>
      <dgm:spPr/>
    </dgm:pt>
    <dgm:pt modelId="{A431FF4F-2E4C-40B9-8427-611BA7613F28}" type="pres">
      <dgm:prSet presAssocID="{8EB24697-DF63-42BD-A61F-97ACCE9E159E}" presName="parentTextArrow" presStyleLbl="node1" presStyleIdx="0" presStyleCnt="6"/>
      <dgm:spPr/>
    </dgm:pt>
    <dgm:pt modelId="{5DD38F9A-3D56-46E2-9C78-D648298F15A6}" type="pres">
      <dgm:prSet presAssocID="{8EB24697-DF63-42BD-A61F-97ACCE9E159E}" presName="arrow" presStyleLbl="node1" presStyleIdx="1" presStyleCnt="6"/>
      <dgm:spPr/>
    </dgm:pt>
    <dgm:pt modelId="{15A5FB0B-A046-42E4-8385-AA18CD7E1470}" type="pres">
      <dgm:prSet presAssocID="{8EB24697-DF63-42BD-A61F-97ACCE9E159E}" presName="descendantArrow" presStyleCnt="0"/>
      <dgm:spPr/>
    </dgm:pt>
    <dgm:pt modelId="{CA25C87B-38FB-4707-B9B3-AAD59EEE3D06}" type="pres">
      <dgm:prSet presAssocID="{ECA7A2DD-D647-4AC0-9657-E32B8BFC4344}" presName="childTextArrow" presStyleLbl="fgAccFollowNode1" presStyleIdx="1" presStyleCnt="8">
        <dgm:presLayoutVars>
          <dgm:bulletEnabled val="1"/>
        </dgm:presLayoutVars>
      </dgm:prSet>
      <dgm:spPr/>
    </dgm:pt>
    <dgm:pt modelId="{31B817E2-539B-4AA4-8B04-BFCFDEDB5B3C}" type="pres">
      <dgm:prSet presAssocID="{877D2916-A080-412A-BF99-D1980ABFE7A4}" presName="sp" presStyleCnt="0"/>
      <dgm:spPr/>
    </dgm:pt>
    <dgm:pt modelId="{6FC17FA6-E24D-4B57-8F23-9774B91CDE08}" type="pres">
      <dgm:prSet presAssocID="{DA6E06BB-03C4-4202-B104-B4E0581D402C}" presName="arrowAndChildren" presStyleCnt="0"/>
      <dgm:spPr/>
    </dgm:pt>
    <dgm:pt modelId="{3CB6D1E8-7BDC-4C0F-8CB2-1A75FCCCFC6F}" type="pres">
      <dgm:prSet presAssocID="{DA6E06BB-03C4-4202-B104-B4E0581D402C}" presName="parentTextArrow" presStyleLbl="node1" presStyleIdx="1" presStyleCnt="6"/>
      <dgm:spPr/>
    </dgm:pt>
    <dgm:pt modelId="{A046B424-9040-41BE-872E-CC02CC33545F}" type="pres">
      <dgm:prSet presAssocID="{DA6E06BB-03C4-4202-B104-B4E0581D402C}" presName="arrow" presStyleLbl="node1" presStyleIdx="2" presStyleCnt="6"/>
      <dgm:spPr/>
    </dgm:pt>
    <dgm:pt modelId="{CEA039D2-C825-4E67-81FF-9CF733C34006}" type="pres">
      <dgm:prSet presAssocID="{DA6E06BB-03C4-4202-B104-B4E0581D402C}" presName="descendantArrow" presStyleCnt="0"/>
      <dgm:spPr/>
    </dgm:pt>
    <dgm:pt modelId="{906A2FCB-FB58-452B-AC73-DF9D557C240C}" type="pres">
      <dgm:prSet presAssocID="{14F9ABE4-ABDC-4289-8309-59E615209B49}" presName="childTextArrow" presStyleLbl="fgAccFollowNode1" presStyleIdx="2" presStyleCnt="8">
        <dgm:presLayoutVars>
          <dgm:bulletEnabled val="1"/>
        </dgm:presLayoutVars>
      </dgm:prSet>
      <dgm:spPr/>
    </dgm:pt>
    <dgm:pt modelId="{F1F4E5F1-E801-4470-BC6D-38F40D1A7177}" type="pres">
      <dgm:prSet presAssocID="{0A3A1CB8-B372-47B4-B658-F9EE558F3152}" presName="sp" presStyleCnt="0"/>
      <dgm:spPr/>
    </dgm:pt>
    <dgm:pt modelId="{5237FF0F-D781-4848-AD17-FD03D89FD020}" type="pres">
      <dgm:prSet presAssocID="{E4587C14-CEF2-4A74-AE7D-BEEB525881F6}" presName="arrowAndChildren" presStyleCnt="0"/>
      <dgm:spPr/>
    </dgm:pt>
    <dgm:pt modelId="{690087BD-46BD-4E1D-879A-1DE4EF70E69E}" type="pres">
      <dgm:prSet presAssocID="{E4587C14-CEF2-4A74-AE7D-BEEB525881F6}" presName="parentTextArrow" presStyleLbl="node1" presStyleIdx="2" presStyleCnt="6"/>
      <dgm:spPr/>
    </dgm:pt>
    <dgm:pt modelId="{A690546F-D973-4E2E-A36E-C34DDB4469BE}" type="pres">
      <dgm:prSet presAssocID="{E4587C14-CEF2-4A74-AE7D-BEEB525881F6}" presName="arrow" presStyleLbl="node1" presStyleIdx="3" presStyleCnt="6"/>
      <dgm:spPr/>
    </dgm:pt>
    <dgm:pt modelId="{B4A88A6C-FA1D-4CAF-8A80-1A4A26518016}" type="pres">
      <dgm:prSet presAssocID="{E4587C14-CEF2-4A74-AE7D-BEEB525881F6}" presName="descendantArrow" presStyleCnt="0"/>
      <dgm:spPr/>
    </dgm:pt>
    <dgm:pt modelId="{522033B4-838E-47C4-911E-1E95ADED6D77}" type="pres">
      <dgm:prSet presAssocID="{32A208F8-3026-4813-B688-33B954AA498F}" presName="childTextArrow" presStyleLbl="fgAccFollowNode1" presStyleIdx="3" presStyleCnt="8">
        <dgm:presLayoutVars>
          <dgm:bulletEnabled val="1"/>
        </dgm:presLayoutVars>
      </dgm:prSet>
      <dgm:spPr/>
    </dgm:pt>
    <dgm:pt modelId="{0F63D451-979C-45EB-8EF4-180AD728D156}" type="pres">
      <dgm:prSet presAssocID="{C2DFF2A7-27E3-49D3-85A5-DF0EAB10D1A6}" presName="childTextArrow" presStyleLbl="fgAccFollowNode1" presStyleIdx="4" presStyleCnt="8">
        <dgm:presLayoutVars>
          <dgm:bulletEnabled val="1"/>
        </dgm:presLayoutVars>
      </dgm:prSet>
      <dgm:spPr/>
    </dgm:pt>
    <dgm:pt modelId="{4EFAFFC9-B197-4829-BCBB-929E576C9458}" type="pres">
      <dgm:prSet presAssocID="{B5F32442-256B-4A47-8AF5-BEAE06A0745F}" presName="sp" presStyleCnt="0"/>
      <dgm:spPr/>
    </dgm:pt>
    <dgm:pt modelId="{5F526435-ED5E-41DB-A0B0-E64E81713874}" type="pres">
      <dgm:prSet presAssocID="{BB8E08E6-9314-43AB-B154-FB4EF967ED86}" presName="arrowAndChildren" presStyleCnt="0"/>
      <dgm:spPr/>
    </dgm:pt>
    <dgm:pt modelId="{D6784D63-CFAA-41D4-A04B-1D7714C92D12}" type="pres">
      <dgm:prSet presAssocID="{BB8E08E6-9314-43AB-B154-FB4EF967ED86}" presName="parentTextArrow" presStyleLbl="node1" presStyleIdx="3" presStyleCnt="6"/>
      <dgm:spPr/>
    </dgm:pt>
    <dgm:pt modelId="{055E6974-F938-4488-B257-D8A41A67B653}" type="pres">
      <dgm:prSet presAssocID="{BB8E08E6-9314-43AB-B154-FB4EF967ED86}" presName="arrow" presStyleLbl="node1" presStyleIdx="4" presStyleCnt="6" custScaleY="175174"/>
      <dgm:spPr/>
    </dgm:pt>
    <dgm:pt modelId="{0905501C-24B4-4EAE-A5E1-7015BE2D6515}" type="pres">
      <dgm:prSet presAssocID="{BB8E08E6-9314-43AB-B154-FB4EF967ED86}" presName="descendantArrow" presStyleCnt="0"/>
      <dgm:spPr/>
    </dgm:pt>
    <dgm:pt modelId="{DC45FC23-E6DA-46A9-9321-8E89B7167EBF}" type="pres">
      <dgm:prSet presAssocID="{5711F71D-C267-4652-A300-A2EDAC64D5E6}" presName="childTextArrow" presStyleLbl="fgAccFollowNode1" presStyleIdx="5" presStyleCnt="8" custScaleY="208047" custLinFactNeighborY="-33821">
        <dgm:presLayoutVars>
          <dgm:bulletEnabled val="1"/>
        </dgm:presLayoutVars>
      </dgm:prSet>
      <dgm:spPr/>
    </dgm:pt>
    <dgm:pt modelId="{A77F7102-5C2A-456A-A86E-CCB828D528C6}" type="pres">
      <dgm:prSet presAssocID="{00A133AE-3ABA-4745-A879-CCBB25DCC88C}" presName="childTextArrow" presStyleLbl="fgAccFollowNode1" presStyleIdx="6" presStyleCnt="8" custScaleY="208047" custLinFactNeighborY="-33821">
        <dgm:presLayoutVars>
          <dgm:bulletEnabled val="1"/>
        </dgm:presLayoutVars>
      </dgm:prSet>
      <dgm:spPr/>
    </dgm:pt>
    <dgm:pt modelId="{DDD2C6CA-ED79-47E2-8574-D4A0888CCAB3}" type="pres">
      <dgm:prSet presAssocID="{B45B7762-FDE5-45BF-AE55-84FC486DE272}" presName="childTextArrow" presStyleLbl="fgAccFollowNode1" presStyleIdx="7" presStyleCnt="8" custScaleY="208047" custLinFactNeighborY="-33821">
        <dgm:presLayoutVars>
          <dgm:bulletEnabled val="1"/>
        </dgm:presLayoutVars>
      </dgm:prSet>
      <dgm:spPr/>
    </dgm:pt>
    <dgm:pt modelId="{2F59AD0E-1C5B-4C53-AD63-19286AB00119}" type="pres">
      <dgm:prSet presAssocID="{1F4ADAF2-54F7-44FC-87DE-8625B13E478E}" presName="sp" presStyleCnt="0"/>
      <dgm:spPr/>
    </dgm:pt>
    <dgm:pt modelId="{CA31397C-8AA0-4FAB-B232-ED0B578B7353}" type="pres">
      <dgm:prSet presAssocID="{23AC3890-1A4B-4832-8724-F2DD2B8797EE}" presName="arrowAndChildren" presStyleCnt="0"/>
      <dgm:spPr/>
    </dgm:pt>
    <dgm:pt modelId="{41457DBC-C138-4544-8D1E-6533B89CFDE3}" type="pres">
      <dgm:prSet presAssocID="{23AC3890-1A4B-4832-8724-F2DD2B8797EE}" presName="parentTextArrow" presStyleLbl="node1" presStyleIdx="5" presStyleCnt="6"/>
      <dgm:spPr/>
    </dgm:pt>
  </dgm:ptLst>
  <dgm:cxnLst>
    <dgm:cxn modelId="{2454C9AA-94D0-4817-A08D-71AEF70F3374}" srcId="{C214FC0E-941A-49DD-998B-D43710122F74}" destId="{E4587C14-CEF2-4A74-AE7D-BEEB525881F6}" srcOrd="2" destOrd="0" parTransId="{3D899B39-D497-4A5B-A1E5-E89BD8E49C6B}" sibTransId="{0A3A1CB8-B372-47B4-B658-F9EE558F3152}"/>
    <dgm:cxn modelId="{25CD908F-B1F0-449F-8A0C-90119514035E}" srcId="{BB8E08E6-9314-43AB-B154-FB4EF967ED86}" destId="{5711F71D-C267-4652-A300-A2EDAC64D5E6}" srcOrd="0" destOrd="0" parTransId="{55182423-34DD-4B92-AD3F-9D2F84C16800}" sibTransId="{07A55F12-0D9B-4513-A613-3EF1A51BA858}"/>
    <dgm:cxn modelId="{42F37F49-D4E9-4F5D-A250-3FD140B87F3A}" type="presOf" srcId="{BB8E08E6-9314-43AB-B154-FB4EF967ED86}" destId="{055E6974-F938-4488-B257-D8A41A67B653}" srcOrd="1" destOrd="0" presId="urn:microsoft.com/office/officeart/2005/8/layout/process4"/>
    <dgm:cxn modelId="{EFCDA3FA-2D2F-4A80-AF58-88A4AE1C2F31}" type="presOf" srcId="{DA6E06BB-03C4-4202-B104-B4E0581D402C}" destId="{3CB6D1E8-7BDC-4C0F-8CB2-1A75FCCCFC6F}" srcOrd="0" destOrd="0" presId="urn:microsoft.com/office/officeart/2005/8/layout/process4"/>
    <dgm:cxn modelId="{C4512938-87C0-48B9-A593-5EA85E8E917D}" type="presOf" srcId="{F6DC8940-BE86-49EE-964F-9BAA34D610FE}" destId="{A58A892A-B159-4D7B-9C6C-5A19D4C6FCAB}" srcOrd="0" destOrd="0" presId="urn:microsoft.com/office/officeart/2005/8/layout/process4"/>
    <dgm:cxn modelId="{087381BC-EEA6-4AFA-B794-6F2657C956D6}" srcId="{DA6E06BB-03C4-4202-B104-B4E0581D402C}" destId="{14F9ABE4-ABDC-4289-8309-59E615209B49}" srcOrd="0" destOrd="0" parTransId="{24D56CB5-EC09-4F18-B07B-B582EA5A9889}" sibTransId="{2CEB3B78-FC8B-4BE7-8752-50266C94F394}"/>
    <dgm:cxn modelId="{43FC4BAA-3C22-4297-89E7-73849364DEA2}" srcId="{C214FC0E-941A-49DD-998B-D43710122F74}" destId="{BB8E08E6-9314-43AB-B154-FB4EF967ED86}" srcOrd="1" destOrd="0" parTransId="{FF957977-4661-4275-B743-D291FCF1DD48}" sibTransId="{B5F32442-256B-4A47-8AF5-BEAE06A0745F}"/>
    <dgm:cxn modelId="{6308E3B3-D0B7-427E-A604-E051B69CF62A}" type="presOf" srcId="{BB8E08E6-9314-43AB-B154-FB4EF967ED86}" destId="{D6784D63-CFAA-41D4-A04B-1D7714C92D12}" srcOrd="0" destOrd="0" presId="urn:microsoft.com/office/officeart/2005/8/layout/process4"/>
    <dgm:cxn modelId="{B8DE1FC6-343B-4190-8715-182060223A3A}" srcId="{C214FC0E-941A-49DD-998B-D43710122F74}" destId="{23AC3890-1A4B-4832-8724-F2DD2B8797EE}" srcOrd="0" destOrd="0" parTransId="{D3F72062-B261-432B-A4B7-F450D5B77215}" sibTransId="{1F4ADAF2-54F7-44FC-87DE-8625B13E478E}"/>
    <dgm:cxn modelId="{0B5A0A65-E05C-42DF-A85F-1D6374FD2B6B}" srcId="{E4587C14-CEF2-4A74-AE7D-BEEB525881F6}" destId="{32A208F8-3026-4813-B688-33B954AA498F}" srcOrd="0" destOrd="0" parTransId="{4C17170A-A5BC-4BFC-AAF3-C3203A78BDA3}" sibTransId="{C424B3E4-9D49-433C-AF14-0281FBE0442A}"/>
    <dgm:cxn modelId="{73E5C561-6956-4C8C-97DD-E0621B1779F2}" srcId="{F6DC8940-BE86-49EE-964F-9BAA34D610FE}" destId="{16774661-8D23-4A12-B13F-963EB4EE61F1}" srcOrd="0" destOrd="0" parTransId="{608DD2D4-CD5C-46EE-B837-AB806E2239AD}" sibTransId="{274CD2A2-3E72-4CBB-9C03-331E021CC15C}"/>
    <dgm:cxn modelId="{A6F8E18D-712C-41D2-8941-4EB8CD4D7A83}" type="presOf" srcId="{B45B7762-FDE5-45BF-AE55-84FC486DE272}" destId="{DDD2C6CA-ED79-47E2-8574-D4A0888CCAB3}" srcOrd="0" destOrd="0" presId="urn:microsoft.com/office/officeart/2005/8/layout/process4"/>
    <dgm:cxn modelId="{3E6BDF4F-963E-4FB7-A979-7B63A99559E4}" type="presOf" srcId="{14F9ABE4-ABDC-4289-8309-59E615209B49}" destId="{906A2FCB-FB58-452B-AC73-DF9D557C240C}" srcOrd="0" destOrd="0" presId="urn:microsoft.com/office/officeart/2005/8/layout/process4"/>
    <dgm:cxn modelId="{C6237512-6F7F-4122-9F9F-4B44D8C4F8CE}" type="presOf" srcId="{ECA7A2DD-D647-4AC0-9657-E32B8BFC4344}" destId="{CA25C87B-38FB-4707-B9B3-AAD59EEE3D06}" srcOrd="0" destOrd="0" presId="urn:microsoft.com/office/officeart/2005/8/layout/process4"/>
    <dgm:cxn modelId="{FC210BAE-9F53-4F1D-8451-1932D7EA47C9}" srcId="{C214FC0E-941A-49DD-998B-D43710122F74}" destId="{8EB24697-DF63-42BD-A61F-97ACCE9E159E}" srcOrd="4" destOrd="0" parTransId="{9C3B486C-0DD3-44D0-AD1A-5E8862D8CE55}" sibTransId="{A48D5FD4-AB1C-4CCD-91AA-81035FB83CFB}"/>
    <dgm:cxn modelId="{6450ECF0-F970-4AC1-ACC9-389B4AB0F9C7}" type="presOf" srcId="{23AC3890-1A4B-4832-8724-F2DD2B8797EE}" destId="{41457DBC-C138-4544-8D1E-6533B89CFDE3}" srcOrd="0" destOrd="0" presId="urn:microsoft.com/office/officeart/2005/8/layout/process4"/>
    <dgm:cxn modelId="{0BE40A32-255B-4C17-9AB5-8BDF84979E57}" type="presOf" srcId="{C214FC0E-941A-49DD-998B-D43710122F74}" destId="{8038AC32-ABB3-4643-A5B7-6BDF394499AA}" srcOrd="0" destOrd="0" presId="urn:microsoft.com/office/officeart/2005/8/layout/process4"/>
    <dgm:cxn modelId="{6E04A948-7ADA-4722-92FB-D6B08B5B8AFD}" type="presOf" srcId="{E4587C14-CEF2-4A74-AE7D-BEEB525881F6}" destId="{A690546F-D973-4E2E-A36E-C34DDB4469BE}" srcOrd="1" destOrd="0" presId="urn:microsoft.com/office/officeart/2005/8/layout/process4"/>
    <dgm:cxn modelId="{5470E13A-8956-49BF-8A73-3062D78C2A9A}" srcId="{BB8E08E6-9314-43AB-B154-FB4EF967ED86}" destId="{00A133AE-3ABA-4745-A879-CCBB25DCC88C}" srcOrd="1" destOrd="0" parTransId="{DB9A2BCF-1DBE-450A-BFF7-F2167CE2E821}" sibTransId="{6F486F40-FCF0-4EDC-AF43-005F13E5B4C9}"/>
    <dgm:cxn modelId="{7DA81C14-186F-4829-8CA9-7B6E84452A9C}" type="presOf" srcId="{E4587C14-CEF2-4A74-AE7D-BEEB525881F6}" destId="{690087BD-46BD-4E1D-879A-1DE4EF70E69E}" srcOrd="0" destOrd="0" presId="urn:microsoft.com/office/officeart/2005/8/layout/process4"/>
    <dgm:cxn modelId="{D37C22A1-20B7-4F0A-8193-6A11BF7CBE0D}" srcId="{8EB24697-DF63-42BD-A61F-97ACCE9E159E}" destId="{ECA7A2DD-D647-4AC0-9657-E32B8BFC4344}" srcOrd="0" destOrd="0" parTransId="{02F7AEDC-B952-46EB-A131-D10F2D7B31A6}" sibTransId="{DD0A3D4C-18DD-4621-900A-19FAFD646542}"/>
    <dgm:cxn modelId="{81F9ACF1-AEAA-4BB4-A920-F74631B53C29}" srcId="{E4587C14-CEF2-4A74-AE7D-BEEB525881F6}" destId="{C2DFF2A7-27E3-49D3-85A5-DF0EAB10D1A6}" srcOrd="1" destOrd="0" parTransId="{D98D862E-DB1A-4479-9025-488A6F126383}" sibTransId="{0C4D2717-AD0C-4328-A986-03F3D1CA14B2}"/>
    <dgm:cxn modelId="{19EDA85F-DCB3-4152-86B0-989C47341A6D}" type="presOf" srcId="{8EB24697-DF63-42BD-A61F-97ACCE9E159E}" destId="{A431FF4F-2E4C-40B9-8427-611BA7613F28}" srcOrd="0" destOrd="0" presId="urn:microsoft.com/office/officeart/2005/8/layout/process4"/>
    <dgm:cxn modelId="{C7BAE449-3394-4764-84BF-7B71B883EA63}" type="presOf" srcId="{5711F71D-C267-4652-A300-A2EDAC64D5E6}" destId="{DC45FC23-E6DA-46A9-9321-8E89B7167EBF}" srcOrd="0" destOrd="0" presId="urn:microsoft.com/office/officeart/2005/8/layout/process4"/>
    <dgm:cxn modelId="{E16EE79F-09FC-4E5F-BFD6-90F48C886A84}" srcId="{BB8E08E6-9314-43AB-B154-FB4EF967ED86}" destId="{B45B7762-FDE5-45BF-AE55-84FC486DE272}" srcOrd="2" destOrd="0" parTransId="{01CF4629-CFD7-4B09-A044-A170CDDF5F95}" sibTransId="{E3B77496-D5CF-4D8E-A138-DDAB75607163}"/>
    <dgm:cxn modelId="{42F27D36-0483-421C-9854-0B21E255FC1C}" type="presOf" srcId="{8EB24697-DF63-42BD-A61F-97ACCE9E159E}" destId="{5DD38F9A-3D56-46E2-9C78-D648298F15A6}" srcOrd="1" destOrd="0" presId="urn:microsoft.com/office/officeart/2005/8/layout/process4"/>
    <dgm:cxn modelId="{C9AAF15C-A40A-4158-8D74-CA4623E2375A}" type="presOf" srcId="{32A208F8-3026-4813-B688-33B954AA498F}" destId="{522033B4-838E-47C4-911E-1E95ADED6D77}" srcOrd="0" destOrd="0" presId="urn:microsoft.com/office/officeart/2005/8/layout/process4"/>
    <dgm:cxn modelId="{AB4A53FE-FB1F-4742-9171-0F9212C9BE79}" type="presOf" srcId="{C2DFF2A7-27E3-49D3-85A5-DF0EAB10D1A6}" destId="{0F63D451-979C-45EB-8EF4-180AD728D156}" srcOrd="0" destOrd="0" presId="urn:microsoft.com/office/officeart/2005/8/layout/process4"/>
    <dgm:cxn modelId="{A01FE1AC-F42D-4DF3-AE5B-55D80B9495C6}" srcId="{C214FC0E-941A-49DD-998B-D43710122F74}" destId="{F6DC8940-BE86-49EE-964F-9BAA34D610FE}" srcOrd="5" destOrd="0" parTransId="{C2160F80-320F-4464-87C8-294BE8855931}" sibTransId="{E6A7B36A-40FF-48EE-AA0B-72429CCA1821}"/>
    <dgm:cxn modelId="{9A5B95C9-E5BE-4679-B6CD-062EA8269054}" type="presOf" srcId="{F6DC8940-BE86-49EE-964F-9BAA34D610FE}" destId="{DEC89654-D316-4E3F-8162-F3ADA44B38EB}" srcOrd="1" destOrd="0" presId="urn:microsoft.com/office/officeart/2005/8/layout/process4"/>
    <dgm:cxn modelId="{6D1D7769-39A6-41C2-85D1-63CD0D4DFC61}" type="presOf" srcId="{16774661-8D23-4A12-B13F-963EB4EE61F1}" destId="{F0431B03-8894-476A-A6E1-29E16AB9ECE3}" srcOrd="0" destOrd="0" presId="urn:microsoft.com/office/officeart/2005/8/layout/process4"/>
    <dgm:cxn modelId="{6031838E-DD11-4614-931B-9A088FB01832}" type="presOf" srcId="{00A133AE-3ABA-4745-A879-CCBB25DCC88C}" destId="{A77F7102-5C2A-456A-A86E-CCB828D528C6}" srcOrd="0" destOrd="0" presId="urn:microsoft.com/office/officeart/2005/8/layout/process4"/>
    <dgm:cxn modelId="{C5EB1DB0-ECD8-4080-A0B0-2F7D6058C33F}" srcId="{C214FC0E-941A-49DD-998B-D43710122F74}" destId="{DA6E06BB-03C4-4202-B104-B4E0581D402C}" srcOrd="3" destOrd="0" parTransId="{3C0C01DE-2084-4385-ACE9-466F269902C9}" sibTransId="{877D2916-A080-412A-BF99-D1980ABFE7A4}"/>
    <dgm:cxn modelId="{589D2B63-BFC1-4C51-968D-7E980AD77998}" type="presOf" srcId="{DA6E06BB-03C4-4202-B104-B4E0581D402C}" destId="{A046B424-9040-41BE-872E-CC02CC33545F}" srcOrd="1" destOrd="0" presId="urn:microsoft.com/office/officeart/2005/8/layout/process4"/>
    <dgm:cxn modelId="{00EB7554-052E-454C-BA0F-5AB0CB99F82B}" type="presParOf" srcId="{8038AC32-ABB3-4643-A5B7-6BDF394499AA}" destId="{48EB0113-0953-4F50-B452-877E6BA29932}" srcOrd="0" destOrd="0" presId="urn:microsoft.com/office/officeart/2005/8/layout/process4"/>
    <dgm:cxn modelId="{80683901-A073-4276-96AE-70EE62C5625D}" type="presParOf" srcId="{48EB0113-0953-4F50-B452-877E6BA29932}" destId="{A58A892A-B159-4D7B-9C6C-5A19D4C6FCAB}" srcOrd="0" destOrd="0" presId="urn:microsoft.com/office/officeart/2005/8/layout/process4"/>
    <dgm:cxn modelId="{8CFAE941-DE09-42A0-86CC-22051216932D}" type="presParOf" srcId="{48EB0113-0953-4F50-B452-877E6BA29932}" destId="{DEC89654-D316-4E3F-8162-F3ADA44B38EB}" srcOrd="1" destOrd="0" presId="urn:microsoft.com/office/officeart/2005/8/layout/process4"/>
    <dgm:cxn modelId="{7C61A0D7-4385-489F-A51D-07F6D2F9022C}" type="presParOf" srcId="{48EB0113-0953-4F50-B452-877E6BA29932}" destId="{CC6990F4-4896-467E-91D6-7E8871E09D47}" srcOrd="2" destOrd="0" presId="urn:microsoft.com/office/officeart/2005/8/layout/process4"/>
    <dgm:cxn modelId="{CB35B686-B775-41A6-A558-D0E8FDE0D502}" type="presParOf" srcId="{CC6990F4-4896-467E-91D6-7E8871E09D47}" destId="{F0431B03-8894-476A-A6E1-29E16AB9ECE3}" srcOrd="0" destOrd="0" presId="urn:microsoft.com/office/officeart/2005/8/layout/process4"/>
    <dgm:cxn modelId="{57FCB864-2120-40D0-B518-1CDB4555A006}" type="presParOf" srcId="{8038AC32-ABB3-4643-A5B7-6BDF394499AA}" destId="{35ACDB37-44C6-47B3-9A11-736F3D29DD48}" srcOrd="1" destOrd="0" presId="urn:microsoft.com/office/officeart/2005/8/layout/process4"/>
    <dgm:cxn modelId="{DF6B9D37-55E4-4F67-8B04-5B4B5BB78FF9}" type="presParOf" srcId="{8038AC32-ABB3-4643-A5B7-6BDF394499AA}" destId="{22284107-6A3C-45DF-8705-E067A86B801B}" srcOrd="2" destOrd="0" presId="urn:microsoft.com/office/officeart/2005/8/layout/process4"/>
    <dgm:cxn modelId="{4B1C4302-A837-46F3-ADFA-016D25B62062}" type="presParOf" srcId="{22284107-6A3C-45DF-8705-E067A86B801B}" destId="{A431FF4F-2E4C-40B9-8427-611BA7613F28}" srcOrd="0" destOrd="0" presId="urn:microsoft.com/office/officeart/2005/8/layout/process4"/>
    <dgm:cxn modelId="{E2F57021-A082-4818-A1D7-888A92A76C23}" type="presParOf" srcId="{22284107-6A3C-45DF-8705-E067A86B801B}" destId="{5DD38F9A-3D56-46E2-9C78-D648298F15A6}" srcOrd="1" destOrd="0" presId="urn:microsoft.com/office/officeart/2005/8/layout/process4"/>
    <dgm:cxn modelId="{3C19D183-F8E1-46C2-A43C-526003C0271D}" type="presParOf" srcId="{22284107-6A3C-45DF-8705-E067A86B801B}" destId="{15A5FB0B-A046-42E4-8385-AA18CD7E1470}" srcOrd="2" destOrd="0" presId="urn:microsoft.com/office/officeart/2005/8/layout/process4"/>
    <dgm:cxn modelId="{D9C9597A-1246-4FF1-820E-F6E14001CE81}" type="presParOf" srcId="{15A5FB0B-A046-42E4-8385-AA18CD7E1470}" destId="{CA25C87B-38FB-4707-B9B3-AAD59EEE3D06}" srcOrd="0" destOrd="0" presId="urn:microsoft.com/office/officeart/2005/8/layout/process4"/>
    <dgm:cxn modelId="{56C9926C-C119-4AB8-985E-4A38FE347BB4}" type="presParOf" srcId="{8038AC32-ABB3-4643-A5B7-6BDF394499AA}" destId="{31B817E2-539B-4AA4-8B04-BFCFDEDB5B3C}" srcOrd="3" destOrd="0" presId="urn:microsoft.com/office/officeart/2005/8/layout/process4"/>
    <dgm:cxn modelId="{325F1597-829C-4A70-9CD9-AF6305740EA0}" type="presParOf" srcId="{8038AC32-ABB3-4643-A5B7-6BDF394499AA}" destId="{6FC17FA6-E24D-4B57-8F23-9774B91CDE08}" srcOrd="4" destOrd="0" presId="urn:microsoft.com/office/officeart/2005/8/layout/process4"/>
    <dgm:cxn modelId="{32AE0E59-5C07-4AEC-8840-7DF62CC59D38}" type="presParOf" srcId="{6FC17FA6-E24D-4B57-8F23-9774B91CDE08}" destId="{3CB6D1E8-7BDC-4C0F-8CB2-1A75FCCCFC6F}" srcOrd="0" destOrd="0" presId="urn:microsoft.com/office/officeart/2005/8/layout/process4"/>
    <dgm:cxn modelId="{60216685-545C-43B1-AF8D-05C6611E4A13}" type="presParOf" srcId="{6FC17FA6-E24D-4B57-8F23-9774B91CDE08}" destId="{A046B424-9040-41BE-872E-CC02CC33545F}" srcOrd="1" destOrd="0" presId="urn:microsoft.com/office/officeart/2005/8/layout/process4"/>
    <dgm:cxn modelId="{F8BA4974-AD0A-46D2-BE0B-F07F3F85E316}" type="presParOf" srcId="{6FC17FA6-E24D-4B57-8F23-9774B91CDE08}" destId="{CEA039D2-C825-4E67-81FF-9CF733C34006}" srcOrd="2" destOrd="0" presId="urn:microsoft.com/office/officeart/2005/8/layout/process4"/>
    <dgm:cxn modelId="{673D7B8F-55EC-4D5C-9223-2D97E8F476F6}" type="presParOf" srcId="{CEA039D2-C825-4E67-81FF-9CF733C34006}" destId="{906A2FCB-FB58-452B-AC73-DF9D557C240C}" srcOrd="0" destOrd="0" presId="urn:microsoft.com/office/officeart/2005/8/layout/process4"/>
    <dgm:cxn modelId="{F26EEC9F-0EAE-4DAD-8A27-33AF8FBAB703}" type="presParOf" srcId="{8038AC32-ABB3-4643-A5B7-6BDF394499AA}" destId="{F1F4E5F1-E801-4470-BC6D-38F40D1A7177}" srcOrd="5" destOrd="0" presId="urn:microsoft.com/office/officeart/2005/8/layout/process4"/>
    <dgm:cxn modelId="{FA4F4AF3-7E11-402A-AB04-0D48C34F1F32}" type="presParOf" srcId="{8038AC32-ABB3-4643-A5B7-6BDF394499AA}" destId="{5237FF0F-D781-4848-AD17-FD03D89FD020}" srcOrd="6" destOrd="0" presId="urn:microsoft.com/office/officeart/2005/8/layout/process4"/>
    <dgm:cxn modelId="{02D82085-41B8-4CCC-840D-16B76DF6DE2D}" type="presParOf" srcId="{5237FF0F-D781-4848-AD17-FD03D89FD020}" destId="{690087BD-46BD-4E1D-879A-1DE4EF70E69E}" srcOrd="0" destOrd="0" presId="urn:microsoft.com/office/officeart/2005/8/layout/process4"/>
    <dgm:cxn modelId="{2A15B8E6-0907-4FA3-BAC5-3A9A8536CB64}" type="presParOf" srcId="{5237FF0F-D781-4848-AD17-FD03D89FD020}" destId="{A690546F-D973-4E2E-A36E-C34DDB4469BE}" srcOrd="1" destOrd="0" presId="urn:microsoft.com/office/officeart/2005/8/layout/process4"/>
    <dgm:cxn modelId="{02EA65B8-7EA1-402E-AF17-F0D8AD964977}" type="presParOf" srcId="{5237FF0F-D781-4848-AD17-FD03D89FD020}" destId="{B4A88A6C-FA1D-4CAF-8A80-1A4A26518016}" srcOrd="2" destOrd="0" presId="urn:microsoft.com/office/officeart/2005/8/layout/process4"/>
    <dgm:cxn modelId="{BC9A3675-3ACC-405A-90AF-71AEE515111A}" type="presParOf" srcId="{B4A88A6C-FA1D-4CAF-8A80-1A4A26518016}" destId="{522033B4-838E-47C4-911E-1E95ADED6D77}" srcOrd="0" destOrd="0" presId="urn:microsoft.com/office/officeart/2005/8/layout/process4"/>
    <dgm:cxn modelId="{444641DE-371B-453A-92EF-5FA538DD7806}" type="presParOf" srcId="{B4A88A6C-FA1D-4CAF-8A80-1A4A26518016}" destId="{0F63D451-979C-45EB-8EF4-180AD728D156}" srcOrd="1" destOrd="0" presId="urn:microsoft.com/office/officeart/2005/8/layout/process4"/>
    <dgm:cxn modelId="{B1620B2E-DC94-4BEF-8343-64DA761FB10C}" type="presParOf" srcId="{8038AC32-ABB3-4643-A5B7-6BDF394499AA}" destId="{4EFAFFC9-B197-4829-BCBB-929E576C9458}" srcOrd="7" destOrd="0" presId="urn:microsoft.com/office/officeart/2005/8/layout/process4"/>
    <dgm:cxn modelId="{4B81A483-8B3E-4AB5-BB48-51131BB13150}" type="presParOf" srcId="{8038AC32-ABB3-4643-A5B7-6BDF394499AA}" destId="{5F526435-ED5E-41DB-A0B0-E64E81713874}" srcOrd="8" destOrd="0" presId="urn:microsoft.com/office/officeart/2005/8/layout/process4"/>
    <dgm:cxn modelId="{ED9D91D6-4A7D-4436-A38E-566B897C2A62}" type="presParOf" srcId="{5F526435-ED5E-41DB-A0B0-E64E81713874}" destId="{D6784D63-CFAA-41D4-A04B-1D7714C92D12}" srcOrd="0" destOrd="0" presId="urn:microsoft.com/office/officeart/2005/8/layout/process4"/>
    <dgm:cxn modelId="{F6E255EA-85AB-47FA-97AE-8BB82B142654}" type="presParOf" srcId="{5F526435-ED5E-41DB-A0B0-E64E81713874}" destId="{055E6974-F938-4488-B257-D8A41A67B653}" srcOrd="1" destOrd="0" presId="urn:microsoft.com/office/officeart/2005/8/layout/process4"/>
    <dgm:cxn modelId="{1C31F0CE-8459-45AE-AAA6-C1D3BFAE5108}" type="presParOf" srcId="{5F526435-ED5E-41DB-A0B0-E64E81713874}" destId="{0905501C-24B4-4EAE-A5E1-7015BE2D6515}" srcOrd="2" destOrd="0" presId="urn:microsoft.com/office/officeart/2005/8/layout/process4"/>
    <dgm:cxn modelId="{2CC5E7C4-B1D2-456C-B0AF-A5D894BABF14}" type="presParOf" srcId="{0905501C-24B4-4EAE-A5E1-7015BE2D6515}" destId="{DC45FC23-E6DA-46A9-9321-8E89B7167EBF}" srcOrd="0" destOrd="0" presId="urn:microsoft.com/office/officeart/2005/8/layout/process4"/>
    <dgm:cxn modelId="{DDD14E32-4DB4-4A8D-9AB3-15D6A0F09633}" type="presParOf" srcId="{0905501C-24B4-4EAE-A5E1-7015BE2D6515}" destId="{A77F7102-5C2A-456A-A86E-CCB828D528C6}" srcOrd="1" destOrd="0" presId="urn:microsoft.com/office/officeart/2005/8/layout/process4"/>
    <dgm:cxn modelId="{57DBB982-945F-47A6-A334-5B705D1E684A}" type="presParOf" srcId="{0905501C-24B4-4EAE-A5E1-7015BE2D6515}" destId="{DDD2C6CA-ED79-47E2-8574-D4A0888CCAB3}" srcOrd="2" destOrd="0" presId="urn:microsoft.com/office/officeart/2005/8/layout/process4"/>
    <dgm:cxn modelId="{2108A4B6-5126-4864-A06F-FCB43C4411A4}" type="presParOf" srcId="{8038AC32-ABB3-4643-A5B7-6BDF394499AA}" destId="{2F59AD0E-1C5B-4C53-AD63-19286AB00119}" srcOrd="9" destOrd="0" presId="urn:microsoft.com/office/officeart/2005/8/layout/process4"/>
    <dgm:cxn modelId="{B29DC762-5583-41C7-8E40-DC31E7D052FB}" type="presParOf" srcId="{8038AC32-ABB3-4643-A5B7-6BDF394499AA}" destId="{CA31397C-8AA0-4FAB-B232-ED0B578B7353}" srcOrd="10" destOrd="0" presId="urn:microsoft.com/office/officeart/2005/8/layout/process4"/>
    <dgm:cxn modelId="{E15AD0DB-E8E6-4F20-A2EB-F2A5E2D9C053}" type="presParOf" srcId="{CA31397C-8AA0-4FAB-B232-ED0B578B7353}" destId="{41457DBC-C138-4544-8D1E-6533B89CFDE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886C40-5EDA-4397-9D1D-E3D06F2591BC}" type="doc">
      <dgm:prSet loTypeId="urn:microsoft.com/office/officeart/2005/8/layout/bList2#1" loCatId="list" qsTypeId="urn:microsoft.com/office/officeart/2005/8/quickstyle/simple1" qsCatId="simple" csTypeId="urn:microsoft.com/office/officeart/2005/8/colors/accent1_2" csCatId="accent1" phldr="1"/>
      <dgm:spPr/>
    </dgm:pt>
    <dgm:pt modelId="{BB72A381-29FA-49C2-806B-C20088E1C1DC}">
      <dgm:prSet phldrT="[Texto]"/>
      <dgm:spPr/>
      <dgm:t>
        <a:bodyPr/>
        <a:lstStyle/>
        <a:p>
          <a:r>
            <a:rPr lang="es-CO" dirty="0"/>
            <a:t>Huella de equidad</a:t>
          </a:r>
        </a:p>
      </dgm:t>
    </dgm:pt>
    <dgm:pt modelId="{61443447-9107-4780-B773-88D95FDFC40B}" type="parTrans" cxnId="{2252E38E-F0E4-4C37-B5B7-B73381823E87}">
      <dgm:prSet/>
      <dgm:spPr/>
      <dgm:t>
        <a:bodyPr/>
        <a:lstStyle/>
        <a:p>
          <a:endParaRPr lang="es-CO"/>
        </a:p>
      </dgm:t>
    </dgm:pt>
    <dgm:pt modelId="{5481F5DA-DD0F-4887-B080-ED4CF5FC554A}" type="sibTrans" cxnId="{2252E38E-F0E4-4C37-B5B7-B73381823E87}">
      <dgm:prSet/>
      <dgm:spPr/>
      <dgm:t>
        <a:bodyPr/>
        <a:lstStyle/>
        <a:p>
          <a:endParaRPr lang="es-CO"/>
        </a:p>
      </dgm:t>
    </dgm:pt>
    <dgm:pt modelId="{4E6222BC-B3AA-4175-936C-115BC78D7376}">
      <dgm:prSet/>
      <dgm:spPr/>
      <dgm:t>
        <a:bodyPr/>
        <a:lstStyle/>
        <a:p>
          <a:r>
            <a:rPr lang="es-CO" dirty="0"/>
            <a:t>Es lo que una persona debe destinar de sus ingresos para costear el transporte al trabajo</a:t>
          </a:r>
        </a:p>
      </dgm:t>
    </dgm:pt>
    <dgm:pt modelId="{886CEFDE-4F6E-439F-8BD2-6FA011609860}" type="parTrans" cxnId="{9054B7D4-4812-49CD-86AE-91F174516D1E}">
      <dgm:prSet/>
      <dgm:spPr/>
      <dgm:t>
        <a:bodyPr/>
        <a:lstStyle/>
        <a:p>
          <a:endParaRPr lang="es-CO"/>
        </a:p>
      </dgm:t>
    </dgm:pt>
    <dgm:pt modelId="{F5A42D6A-A98C-4835-8BF0-22CDD581BFE2}" type="sibTrans" cxnId="{9054B7D4-4812-49CD-86AE-91F174516D1E}">
      <dgm:prSet/>
      <dgm:spPr/>
      <dgm:t>
        <a:bodyPr/>
        <a:lstStyle/>
        <a:p>
          <a:endParaRPr lang="es-CO"/>
        </a:p>
      </dgm:t>
    </dgm:pt>
    <dgm:pt modelId="{F85B5A4D-BFCE-411A-9283-4669C81C286B}">
      <dgm:prSet/>
      <dgm:spPr/>
      <dgm:t>
        <a:bodyPr/>
        <a:lstStyle/>
        <a:p>
          <a:r>
            <a:rPr lang="es-CO" dirty="0"/>
            <a:t>Es el tiempo de calidad que una persona pierde por el tiempo que gasta en los viajes con motivo de trabajo</a:t>
          </a:r>
        </a:p>
      </dgm:t>
    </dgm:pt>
    <dgm:pt modelId="{F7CA1207-BA4D-46C4-92A7-9A8E339A8AE9}">
      <dgm:prSet phldrT="[Texto]"/>
      <dgm:spPr/>
      <dgm:t>
        <a:bodyPr/>
        <a:lstStyle/>
        <a:p>
          <a:r>
            <a:rPr lang="es-CO" dirty="0"/>
            <a:t>Huella de calidad de vida</a:t>
          </a:r>
        </a:p>
      </dgm:t>
    </dgm:pt>
    <dgm:pt modelId="{30ECCE36-0C1A-452E-9F0D-5A9FE5C7BDD6}" type="sibTrans" cxnId="{E00515A7-FF93-4E45-85D2-EB36B6875890}">
      <dgm:prSet/>
      <dgm:spPr/>
      <dgm:t>
        <a:bodyPr/>
        <a:lstStyle/>
        <a:p>
          <a:endParaRPr lang="es-CO"/>
        </a:p>
      </dgm:t>
    </dgm:pt>
    <dgm:pt modelId="{B393B76F-7473-4960-AC8C-50465A409C7F}" type="parTrans" cxnId="{E00515A7-FF93-4E45-85D2-EB36B6875890}">
      <dgm:prSet/>
      <dgm:spPr/>
      <dgm:t>
        <a:bodyPr/>
        <a:lstStyle/>
        <a:p>
          <a:endParaRPr lang="es-CO"/>
        </a:p>
      </dgm:t>
    </dgm:pt>
    <dgm:pt modelId="{21648455-3072-46C9-9FA9-795EA6AA138B}" type="sibTrans" cxnId="{209A1C74-006E-4755-B6F2-46DA39442C10}">
      <dgm:prSet/>
      <dgm:spPr/>
      <dgm:t>
        <a:bodyPr/>
        <a:lstStyle/>
        <a:p>
          <a:endParaRPr lang="es-CO"/>
        </a:p>
      </dgm:t>
    </dgm:pt>
    <dgm:pt modelId="{7FF56418-DF32-4DD6-B0B0-8449A5AD1EB3}" type="parTrans" cxnId="{209A1C74-006E-4755-B6F2-46DA39442C10}">
      <dgm:prSet/>
      <dgm:spPr/>
      <dgm:t>
        <a:bodyPr/>
        <a:lstStyle/>
        <a:p>
          <a:endParaRPr lang="es-CO"/>
        </a:p>
      </dgm:t>
    </dgm:pt>
    <dgm:pt modelId="{DE3B39C9-34A1-45A4-8B88-DE2B2595837F}">
      <dgm:prSet/>
      <dgm:spPr/>
      <dgm:t>
        <a:bodyPr/>
        <a:lstStyle/>
        <a:p>
          <a:r>
            <a:rPr lang="es-CO" dirty="0"/>
            <a:t>Consumo de combustible por concepto de los viajes al trabajo</a:t>
          </a:r>
        </a:p>
      </dgm:t>
    </dgm:pt>
    <dgm:pt modelId="{0F98D069-25AA-49B1-BC2B-295EAE55C086}">
      <dgm:prSet phldrT="[Texto]"/>
      <dgm:spPr/>
      <dgm:t>
        <a:bodyPr/>
        <a:lstStyle/>
        <a:p>
          <a:r>
            <a:rPr lang="es-CO" dirty="0"/>
            <a:t>Huella energética</a:t>
          </a:r>
        </a:p>
      </dgm:t>
    </dgm:pt>
    <dgm:pt modelId="{AFA44F32-53F3-472D-887A-15DFAF60F2C0}" type="sibTrans" cxnId="{90EA05A6-4E0E-4AA1-8C2C-1AA2A454A068}">
      <dgm:prSet/>
      <dgm:spPr/>
      <dgm:t>
        <a:bodyPr/>
        <a:lstStyle/>
        <a:p>
          <a:endParaRPr lang="es-CO"/>
        </a:p>
      </dgm:t>
    </dgm:pt>
    <dgm:pt modelId="{2E2DE883-A2CC-45FA-A26A-06255DE50965}" type="parTrans" cxnId="{90EA05A6-4E0E-4AA1-8C2C-1AA2A454A068}">
      <dgm:prSet/>
      <dgm:spPr/>
      <dgm:t>
        <a:bodyPr/>
        <a:lstStyle/>
        <a:p>
          <a:endParaRPr lang="es-CO"/>
        </a:p>
      </dgm:t>
    </dgm:pt>
    <dgm:pt modelId="{A8981797-20E9-4CBE-AD25-2D6E33EA8587}" type="sibTrans" cxnId="{BADCC72E-1484-4D8B-827F-47617921AE85}">
      <dgm:prSet/>
      <dgm:spPr/>
      <dgm:t>
        <a:bodyPr/>
        <a:lstStyle/>
        <a:p>
          <a:endParaRPr lang="es-CO"/>
        </a:p>
      </dgm:t>
    </dgm:pt>
    <dgm:pt modelId="{EBF8B770-D14D-4E9B-AB42-2A86255CCE3D}" type="parTrans" cxnId="{BADCC72E-1484-4D8B-827F-47617921AE85}">
      <dgm:prSet/>
      <dgm:spPr/>
      <dgm:t>
        <a:bodyPr/>
        <a:lstStyle/>
        <a:p>
          <a:endParaRPr lang="es-CO"/>
        </a:p>
      </dgm:t>
    </dgm:pt>
    <dgm:pt modelId="{E03694A7-2809-43B9-ABBD-E969B2523950}">
      <dgm:prSet/>
      <dgm:spPr/>
      <dgm:t>
        <a:bodyPr/>
        <a:lstStyle/>
        <a:p>
          <a:r>
            <a:rPr lang="es-CO" dirty="0"/>
            <a:t>Cantidad de terreno con cubierta vegetal necesaria para absorber todo el CO2 que generan los viajes al trabajo.</a:t>
          </a:r>
        </a:p>
      </dgm:t>
    </dgm:pt>
    <dgm:pt modelId="{9883C1CF-ED4A-45BA-BF0F-B39B931BF33C}">
      <dgm:prSet phldrT="[Texto]"/>
      <dgm:spPr/>
      <dgm:t>
        <a:bodyPr/>
        <a:lstStyle/>
        <a:p>
          <a:r>
            <a:rPr lang="es-CO" dirty="0"/>
            <a:t>Huella de carbono</a:t>
          </a:r>
        </a:p>
      </dgm:t>
    </dgm:pt>
    <dgm:pt modelId="{C3BF598A-2CBB-4B95-93BE-3C73A710DD7B}" type="sibTrans" cxnId="{95DB05EE-FFBA-4857-BC15-868046290943}">
      <dgm:prSet/>
      <dgm:spPr/>
      <dgm:t>
        <a:bodyPr/>
        <a:lstStyle/>
        <a:p>
          <a:endParaRPr lang="es-CO"/>
        </a:p>
      </dgm:t>
    </dgm:pt>
    <dgm:pt modelId="{7760C18F-7C4B-4C7E-8C37-FA2FB51E04FF}" type="parTrans" cxnId="{95DB05EE-FFBA-4857-BC15-868046290943}">
      <dgm:prSet/>
      <dgm:spPr/>
      <dgm:t>
        <a:bodyPr/>
        <a:lstStyle/>
        <a:p>
          <a:endParaRPr lang="es-CO"/>
        </a:p>
      </dgm:t>
    </dgm:pt>
    <dgm:pt modelId="{71703D8F-06CA-45A4-BA64-59602CEFE050}" type="sibTrans" cxnId="{AC9CD3BE-349D-4EEF-8AEE-EAD0866F52B4}">
      <dgm:prSet/>
      <dgm:spPr/>
      <dgm:t>
        <a:bodyPr/>
        <a:lstStyle/>
        <a:p>
          <a:endParaRPr lang="es-CO"/>
        </a:p>
      </dgm:t>
    </dgm:pt>
    <dgm:pt modelId="{35983DE3-0DDD-4AF6-B794-2C5F6DFF4443}" type="parTrans" cxnId="{AC9CD3BE-349D-4EEF-8AEE-EAD0866F52B4}">
      <dgm:prSet/>
      <dgm:spPr/>
      <dgm:t>
        <a:bodyPr/>
        <a:lstStyle/>
        <a:p>
          <a:endParaRPr lang="es-CO"/>
        </a:p>
      </dgm:t>
    </dgm:pt>
    <dgm:pt modelId="{440B3F29-6343-4945-982F-7046A0A99B91}" type="pres">
      <dgm:prSet presAssocID="{B8886C40-5EDA-4397-9D1D-E3D06F2591BC}" presName="diagram" presStyleCnt="0">
        <dgm:presLayoutVars>
          <dgm:dir/>
          <dgm:animLvl val="lvl"/>
          <dgm:resizeHandles val="exact"/>
        </dgm:presLayoutVars>
      </dgm:prSet>
      <dgm:spPr/>
    </dgm:pt>
    <dgm:pt modelId="{946A3218-1D62-44CB-8C26-0A6F7BB39192}" type="pres">
      <dgm:prSet presAssocID="{9883C1CF-ED4A-45BA-BF0F-B39B931BF33C}" presName="compNode" presStyleCnt="0"/>
      <dgm:spPr/>
    </dgm:pt>
    <dgm:pt modelId="{4AFAC3BC-5FCD-44A9-A6DF-DABF705DAB3A}" type="pres">
      <dgm:prSet presAssocID="{9883C1CF-ED4A-45BA-BF0F-B39B931BF33C}" presName="childRect" presStyleLbl="bgAcc1" presStyleIdx="0" presStyleCnt="4">
        <dgm:presLayoutVars>
          <dgm:bulletEnabled val="1"/>
        </dgm:presLayoutVars>
      </dgm:prSet>
      <dgm:spPr/>
    </dgm:pt>
    <dgm:pt modelId="{5FC7A46B-D779-47CA-8B10-40EC23D75E54}" type="pres">
      <dgm:prSet presAssocID="{9883C1CF-ED4A-45BA-BF0F-B39B931BF33C}" presName="parentText" presStyleLbl="node1" presStyleIdx="0" presStyleCnt="0">
        <dgm:presLayoutVars>
          <dgm:chMax val="0"/>
          <dgm:bulletEnabled val="1"/>
        </dgm:presLayoutVars>
      </dgm:prSet>
      <dgm:spPr/>
    </dgm:pt>
    <dgm:pt modelId="{EB375B33-F550-4CFD-B556-14949C7A62A2}" type="pres">
      <dgm:prSet presAssocID="{9883C1CF-ED4A-45BA-BF0F-B39B931BF33C}" presName="parentRect" presStyleLbl="alignNode1" presStyleIdx="0" presStyleCnt="4"/>
      <dgm:spPr/>
    </dgm:pt>
    <dgm:pt modelId="{CAF73652-B916-4AB7-A56B-48BC84BA40F7}" type="pres">
      <dgm:prSet presAssocID="{9883C1CF-ED4A-45BA-BF0F-B39B931BF33C}" presName="adorn" presStyleLbl="fgAccFollowNode1" presStyleIdx="0" presStyleCnt="4"/>
      <dgm:spPr>
        <a:blipFill rotWithShape="0">
          <a:blip xmlns:r="http://schemas.openxmlformats.org/officeDocument/2006/relationships" r:embed="rId1"/>
          <a:stretch>
            <a:fillRect/>
          </a:stretch>
        </a:blipFill>
      </dgm:spPr>
    </dgm:pt>
    <dgm:pt modelId="{9F55B508-409F-4FD3-A1D5-EEC80DC47D83}" type="pres">
      <dgm:prSet presAssocID="{C3BF598A-2CBB-4B95-93BE-3C73A710DD7B}" presName="sibTrans" presStyleLbl="sibTrans2D1" presStyleIdx="0" presStyleCnt="0"/>
      <dgm:spPr/>
    </dgm:pt>
    <dgm:pt modelId="{7C3C7FDE-C801-4343-BC14-FC503A7A47E4}" type="pres">
      <dgm:prSet presAssocID="{0F98D069-25AA-49B1-BC2B-295EAE55C086}" presName="compNode" presStyleCnt="0"/>
      <dgm:spPr/>
    </dgm:pt>
    <dgm:pt modelId="{A7D03B9F-1118-45D4-98DC-7180E6A29AA3}" type="pres">
      <dgm:prSet presAssocID="{0F98D069-25AA-49B1-BC2B-295EAE55C086}" presName="childRect" presStyleLbl="bgAcc1" presStyleIdx="1" presStyleCnt="4">
        <dgm:presLayoutVars>
          <dgm:bulletEnabled val="1"/>
        </dgm:presLayoutVars>
      </dgm:prSet>
      <dgm:spPr/>
    </dgm:pt>
    <dgm:pt modelId="{0BBA8E71-9080-43B9-9446-89AD85F61DFF}" type="pres">
      <dgm:prSet presAssocID="{0F98D069-25AA-49B1-BC2B-295EAE55C086}" presName="parentText" presStyleLbl="node1" presStyleIdx="0" presStyleCnt="0">
        <dgm:presLayoutVars>
          <dgm:chMax val="0"/>
          <dgm:bulletEnabled val="1"/>
        </dgm:presLayoutVars>
      </dgm:prSet>
      <dgm:spPr/>
    </dgm:pt>
    <dgm:pt modelId="{58E9604A-EC28-43E3-B171-F7413B1CEB66}" type="pres">
      <dgm:prSet presAssocID="{0F98D069-25AA-49B1-BC2B-295EAE55C086}" presName="parentRect" presStyleLbl="alignNode1" presStyleIdx="1" presStyleCnt="4"/>
      <dgm:spPr/>
    </dgm:pt>
    <dgm:pt modelId="{4E9C0BEE-2C66-4283-8006-56215E7C342B}" type="pres">
      <dgm:prSet presAssocID="{0F98D069-25AA-49B1-BC2B-295EAE55C086}" presName="adorn" presStyleLbl="fgAccFollowNode1" presStyleIdx="1" presStyleCnt="4"/>
      <dgm:spPr>
        <a:blipFill rotWithShape="0">
          <a:blip xmlns:r="http://schemas.openxmlformats.org/officeDocument/2006/relationships" r:embed="rId2"/>
          <a:stretch>
            <a:fillRect/>
          </a:stretch>
        </a:blipFill>
      </dgm:spPr>
    </dgm:pt>
    <dgm:pt modelId="{11BBCBA1-8B7E-4B41-B7C8-36CFA433B472}" type="pres">
      <dgm:prSet presAssocID="{AFA44F32-53F3-472D-887A-15DFAF60F2C0}" presName="sibTrans" presStyleLbl="sibTrans2D1" presStyleIdx="0" presStyleCnt="0"/>
      <dgm:spPr/>
    </dgm:pt>
    <dgm:pt modelId="{3B184E99-195A-4465-95EA-90EE5F544C01}" type="pres">
      <dgm:prSet presAssocID="{F7CA1207-BA4D-46C4-92A7-9A8E339A8AE9}" presName="compNode" presStyleCnt="0"/>
      <dgm:spPr/>
    </dgm:pt>
    <dgm:pt modelId="{FBE8B1AE-1601-4298-850F-65C3F5317478}" type="pres">
      <dgm:prSet presAssocID="{F7CA1207-BA4D-46C4-92A7-9A8E339A8AE9}" presName="childRect" presStyleLbl="bgAcc1" presStyleIdx="2" presStyleCnt="4">
        <dgm:presLayoutVars>
          <dgm:bulletEnabled val="1"/>
        </dgm:presLayoutVars>
      </dgm:prSet>
      <dgm:spPr/>
    </dgm:pt>
    <dgm:pt modelId="{D5E3D4D6-0C34-4D6C-8B47-5040728022CB}" type="pres">
      <dgm:prSet presAssocID="{F7CA1207-BA4D-46C4-92A7-9A8E339A8AE9}" presName="parentText" presStyleLbl="node1" presStyleIdx="0" presStyleCnt="0">
        <dgm:presLayoutVars>
          <dgm:chMax val="0"/>
          <dgm:bulletEnabled val="1"/>
        </dgm:presLayoutVars>
      </dgm:prSet>
      <dgm:spPr/>
    </dgm:pt>
    <dgm:pt modelId="{3BC3A97E-9169-41B4-910F-4F78E3E37D0A}" type="pres">
      <dgm:prSet presAssocID="{F7CA1207-BA4D-46C4-92A7-9A8E339A8AE9}" presName="parentRect" presStyleLbl="alignNode1" presStyleIdx="2" presStyleCnt="4"/>
      <dgm:spPr/>
    </dgm:pt>
    <dgm:pt modelId="{E5BC477B-9BA8-41D2-8E64-4F061D3D361B}" type="pres">
      <dgm:prSet presAssocID="{F7CA1207-BA4D-46C4-92A7-9A8E339A8AE9}" presName="adorn" presStyleLbl="fgAccFollowNode1" presStyleIdx="2" presStyleCnt="4"/>
      <dgm:spPr>
        <a:blipFill rotWithShape="0">
          <a:blip xmlns:r="http://schemas.openxmlformats.org/officeDocument/2006/relationships" r:embed="rId3"/>
          <a:stretch>
            <a:fillRect/>
          </a:stretch>
        </a:blipFill>
      </dgm:spPr>
    </dgm:pt>
    <dgm:pt modelId="{E7DB33D4-BFD8-46FF-BE29-C5AE7AF151DE}" type="pres">
      <dgm:prSet presAssocID="{30ECCE36-0C1A-452E-9F0D-5A9FE5C7BDD6}" presName="sibTrans" presStyleLbl="sibTrans2D1" presStyleIdx="0" presStyleCnt="0"/>
      <dgm:spPr/>
    </dgm:pt>
    <dgm:pt modelId="{22867489-025E-485E-BD5F-F9267494C167}" type="pres">
      <dgm:prSet presAssocID="{BB72A381-29FA-49C2-806B-C20088E1C1DC}" presName="compNode" presStyleCnt="0"/>
      <dgm:spPr/>
    </dgm:pt>
    <dgm:pt modelId="{3DC6C3FA-BC7E-4402-AD8D-6ACA51175325}" type="pres">
      <dgm:prSet presAssocID="{BB72A381-29FA-49C2-806B-C20088E1C1DC}" presName="childRect" presStyleLbl="bgAcc1" presStyleIdx="3" presStyleCnt="4">
        <dgm:presLayoutVars>
          <dgm:bulletEnabled val="1"/>
        </dgm:presLayoutVars>
      </dgm:prSet>
      <dgm:spPr/>
    </dgm:pt>
    <dgm:pt modelId="{36790431-5828-4F90-AD5D-476A4555ADE4}" type="pres">
      <dgm:prSet presAssocID="{BB72A381-29FA-49C2-806B-C20088E1C1DC}" presName="parentText" presStyleLbl="node1" presStyleIdx="0" presStyleCnt="0">
        <dgm:presLayoutVars>
          <dgm:chMax val="0"/>
          <dgm:bulletEnabled val="1"/>
        </dgm:presLayoutVars>
      </dgm:prSet>
      <dgm:spPr/>
    </dgm:pt>
    <dgm:pt modelId="{130D277D-1B1B-44B5-8DFB-73B5BA18ECEE}" type="pres">
      <dgm:prSet presAssocID="{BB72A381-29FA-49C2-806B-C20088E1C1DC}" presName="parentRect" presStyleLbl="alignNode1" presStyleIdx="3" presStyleCnt="4"/>
      <dgm:spPr/>
    </dgm:pt>
    <dgm:pt modelId="{9DEB81F8-C07C-4E2D-977A-C6AA9BD064FF}" type="pres">
      <dgm:prSet presAssocID="{BB72A381-29FA-49C2-806B-C20088E1C1DC}" presName="adorn" presStyleLbl="fgAccFollowNode1" presStyleIdx="3" presStyleCnt="4"/>
      <dgm:spPr>
        <a:blipFill rotWithShape="0">
          <a:blip xmlns:r="http://schemas.openxmlformats.org/officeDocument/2006/relationships" r:embed="rId4"/>
          <a:stretch>
            <a:fillRect/>
          </a:stretch>
        </a:blipFill>
      </dgm:spPr>
    </dgm:pt>
  </dgm:ptLst>
  <dgm:cxnLst>
    <dgm:cxn modelId="{9054B7D4-4812-49CD-86AE-91F174516D1E}" srcId="{BB72A381-29FA-49C2-806B-C20088E1C1DC}" destId="{4E6222BC-B3AA-4175-936C-115BC78D7376}" srcOrd="0" destOrd="0" parTransId="{886CEFDE-4F6E-439F-8BD2-6FA011609860}" sibTransId="{F5A42D6A-A98C-4835-8BF0-22CDD581BFE2}"/>
    <dgm:cxn modelId="{90EA05A6-4E0E-4AA1-8C2C-1AA2A454A068}" srcId="{B8886C40-5EDA-4397-9D1D-E3D06F2591BC}" destId="{0F98D069-25AA-49B1-BC2B-295EAE55C086}" srcOrd="1" destOrd="0" parTransId="{2E2DE883-A2CC-45FA-A26A-06255DE50965}" sibTransId="{AFA44F32-53F3-472D-887A-15DFAF60F2C0}"/>
    <dgm:cxn modelId="{2252E38E-F0E4-4C37-B5B7-B73381823E87}" srcId="{B8886C40-5EDA-4397-9D1D-E3D06F2591BC}" destId="{BB72A381-29FA-49C2-806B-C20088E1C1DC}" srcOrd="3" destOrd="0" parTransId="{61443447-9107-4780-B773-88D95FDFC40B}" sibTransId="{5481F5DA-DD0F-4887-B080-ED4CF5FC554A}"/>
    <dgm:cxn modelId="{E20C3F10-37F5-4CA3-A2A7-0F3FE623F213}" type="presOf" srcId="{BB72A381-29FA-49C2-806B-C20088E1C1DC}" destId="{36790431-5828-4F90-AD5D-476A4555ADE4}" srcOrd="0" destOrd="0" presId="urn:microsoft.com/office/officeart/2005/8/layout/bList2#1"/>
    <dgm:cxn modelId="{F2430535-9CA2-48F9-B677-77E5DDFEE6CE}" type="presOf" srcId="{30ECCE36-0C1A-452E-9F0D-5A9FE5C7BDD6}" destId="{E7DB33D4-BFD8-46FF-BE29-C5AE7AF151DE}" srcOrd="0" destOrd="0" presId="urn:microsoft.com/office/officeart/2005/8/layout/bList2#1"/>
    <dgm:cxn modelId="{0922EC33-0CD9-4A01-9385-37ADD0EDE322}" type="presOf" srcId="{B8886C40-5EDA-4397-9D1D-E3D06F2591BC}" destId="{440B3F29-6343-4945-982F-7046A0A99B91}" srcOrd="0" destOrd="0" presId="urn:microsoft.com/office/officeart/2005/8/layout/bList2#1"/>
    <dgm:cxn modelId="{209A1C74-006E-4755-B6F2-46DA39442C10}" srcId="{F7CA1207-BA4D-46C4-92A7-9A8E339A8AE9}" destId="{F85B5A4D-BFCE-411A-9283-4669C81C286B}" srcOrd="0" destOrd="0" parTransId="{7FF56418-DF32-4DD6-B0B0-8449A5AD1EB3}" sibTransId="{21648455-3072-46C9-9FA9-795EA6AA138B}"/>
    <dgm:cxn modelId="{28708C47-9671-4FD8-8779-41258F5D4BBD}" type="presOf" srcId="{9883C1CF-ED4A-45BA-BF0F-B39B931BF33C}" destId="{EB375B33-F550-4CFD-B556-14949C7A62A2}" srcOrd="1" destOrd="0" presId="urn:microsoft.com/office/officeart/2005/8/layout/bList2#1"/>
    <dgm:cxn modelId="{E00515A7-FF93-4E45-85D2-EB36B6875890}" srcId="{B8886C40-5EDA-4397-9D1D-E3D06F2591BC}" destId="{F7CA1207-BA4D-46C4-92A7-9A8E339A8AE9}" srcOrd="2" destOrd="0" parTransId="{B393B76F-7473-4960-AC8C-50465A409C7F}" sibTransId="{30ECCE36-0C1A-452E-9F0D-5A9FE5C7BDD6}"/>
    <dgm:cxn modelId="{B48C9A23-BA0D-4983-A19A-B0A5ECD3E74D}" type="presOf" srcId="{AFA44F32-53F3-472D-887A-15DFAF60F2C0}" destId="{11BBCBA1-8B7E-4B41-B7C8-36CFA433B472}" srcOrd="0" destOrd="0" presId="urn:microsoft.com/office/officeart/2005/8/layout/bList2#1"/>
    <dgm:cxn modelId="{421333EE-20DB-4788-9073-68E317C8CD80}" type="presOf" srcId="{F7CA1207-BA4D-46C4-92A7-9A8E339A8AE9}" destId="{3BC3A97E-9169-41B4-910F-4F78E3E37D0A}" srcOrd="1" destOrd="0" presId="urn:microsoft.com/office/officeart/2005/8/layout/bList2#1"/>
    <dgm:cxn modelId="{4743C619-0B28-4D81-A5ED-C51D9B8BDD39}" type="presOf" srcId="{DE3B39C9-34A1-45A4-8B88-DE2B2595837F}" destId="{A7D03B9F-1118-45D4-98DC-7180E6A29AA3}" srcOrd="0" destOrd="0" presId="urn:microsoft.com/office/officeart/2005/8/layout/bList2#1"/>
    <dgm:cxn modelId="{380FBE10-5B53-4A71-B502-9A278623E841}" type="presOf" srcId="{9883C1CF-ED4A-45BA-BF0F-B39B931BF33C}" destId="{5FC7A46B-D779-47CA-8B10-40EC23D75E54}" srcOrd="0" destOrd="0" presId="urn:microsoft.com/office/officeart/2005/8/layout/bList2#1"/>
    <dgm:cxn modelId="{AC9CD3BE-349D-4EEF-8AEE-EAD0866F52B4}" srcId="{9883C1CF-ED4A-45BA-BF0F-B39B931BF33C}" destId="{E03694A7-2809-43B9-ABBD-E969B2523950}" srcOrd="0" destOrd="0" parTransId="{35983DE3-0DDD-4AF6-B794-2C5F6DFF4443}" sibTransId="{71703D8F-06CA-45A4-BA64-59602CEFE050}"/>
    <dgm:cxn modelId="{95DB05EE-FFBA-4857-BC15-868046290943}" srcId="{B8886C40-5EDA-4397-9D1D-E3D06F2591BC}" destId="{9883C1CF-ED4A-45BA-BF0F-B39B931BF33C}" srcOrd="0" destOrd="0" parTransId="{7760C18F-7C4B-4C7E-8C37-FA2FB51E04FF}" sibTransId="{C3BF598A-2CBB-4B95-93BE-3C73A710DD7B}"/>
    <dgm:cxn modelId="{9846345D-BFF3-4D76-B8FB-60F371D7D780}" type="presOf" srcId="{E03694A7-2809-43B9-ABBD-E969B2523950}" destId="{4AFAC3BC-5FCD-44A9-A6DF-DABF705DAB3A}" srcOrd="0" destOrd="0" presId="urn:microsoft.com/office/officeart/2005/8/layout/bList2#1"/>
    <dgm:cxn modelId="{FAE94933-0847-4E7E-BEF4-81E8E2FE55DF}" type="presOf" srcId="{F7CA1207-BA4D-46C4-92A7-9A8E339A8AE9}" destId="{D5E3D4D6-0C34-4D6C-8B47-5040728022CB}" srcOrd="0" destOrd="0" presId="urn:microsoft.com/office/officeart/2005/8/layout/bList2#1"/>
    <dgm:cxn modelId="{863BE58A-A240-4E0C-A643-38E1B5491939}" type="presOf" srcId="{0F98D069-25AA-49B1-BC2B-295EAE55C086}" destId="{0BBA8E71-9080-43B9-9446-89AD85F61DFF}" srcOrd="0" destOrd="0" presId="urn:microsoft.com/office/officeart/2005/8/layout/bList2#1"/>
    <dgm:cxn modelId="{1ECBDCCB-DBFF-460B-8E16-EE4D4A81C675}" type="presOf" srcId="{0F98D069-25AA-49B1-BC2B-295EAE55C086}" destId="{58E9604A-EC28-43E3-B171-F7413B1CEB66}" srcOrd="1" destOrd="0" presId="urn:microsoft.com/office/officeart/2005/8/layout/bList2#1"/>
    <dgm:cxn modelId="{BADCC72E-1484-4D8B-827F-47617921AE85}" srcId="{0F98D069-25AA-49B1-BC2B-295EAE55C086}" destId="{DE3B39C9-34A1-45A4-8B88-DE2B2595837F}" srcOrd="0" destOrd="0" parTransId="{EBF8B770-D14D-4E9B-AB42-2A86255CCE3D}" sibTransId="{A8981797-20E9-4CBE-AD25-2D6E33EA8587}"/>
    <dgm:cxn modelId="{CA2EBF73-04EB-4CCF-AE57-DF528846BC8A}" type="presOf" srcId="{4E6222BC-B3AA-4175-936C-115BC78D7376}" destId="{3DC6C3FA-BC7E-4402-AD8D-6ACA51175325}" srcOrd="0" destOrd="0" presId="urn:microsoft.com/office/officeart/2005/8/layout/bList2#1"/>
    <dgm:cxn modelId="{6F5096E6-C741-4977-80FB-EE5C8AD04323}" type="presOf" srcId="{F85B5A4D-BFCE-411A-9283-4669C81C286B}" destId="{FBE8B1AE-1601-4298-850F-65C3F5317478}" srcOrd="0" destOrd="0" presId="urn:microsoft.com/office/officeart/2005/8/layout/bList2#1"/>
    <dgm:cxn modelId="{D8BC1D5A-BB24-4F66-A6DB-AE8B1548530B}" type="presOf" srcId="{C3BF598A-2CBB-4B95-93BE-3C73A710DD7B}" destId="{9F55B508-409F-4FD3-A1D5-EEC80DC47D83}" srcOrd="0" destOrd="0" presId="urn:microsoft.com/office/officeart/2005/8/layout/bList2#1"/>
    <dgm:cxn modelId="{FBF48399-BEAB-4744-AC46-BCCFD38323E0}" type="presOf" srcId="{BB72A381-29FA-49C2-806B-C20088E1C1DC}" destId="{130D277D-1B1B-44B5-8DFB-73B5BA18ECEE}" srcOrd="1" destOrd="0" presId="urn:microsoft.com/office/officeart/2005/8/layout/bList2#1"/>
    <dgm:cxn modelId="{9E483E8E-D6E0-4297-B3B2-6B5717979A7C}" type="presParOf" srcId="{440B3F29-6343-4945-982F-7046A0A99B91}" destId="{946A3218-1D62-44CB-8C26-0A6F7BB39192}" srcOrd="0" destOrd="0" presId="urn:microsoft.com/office/officeart/2005/8/layout/bList2#1"/>
    <dgm:cxn modelId="{21AB3BDD-7EBC-4CC3-97A8-800C907C43A6}" type="presParOf" srcId="{946A3218-1D62-44CB-8C26-0A6F7BB39192}" destId="{4AFAC3BC-5FCD-44A9-A6DF-DABF705DAB3A}" srcOrd="0" destOrd="0" presId="urn:microsoft.com/office/officeart/2005/8/layout/bList2#1"/>
    <dgm:cxn modelId="{C1EC5159-A873-48F6-B73C-40FA4D8D7447}" type="presParOf" srcId="{946A3218-1D62-44CB-8C26-0A6F7BB39192}" destId="{5FC7A46B-D779-47CA-8B10-40EC23D75E54}" srcOrd="1" destOrd="0" presId="urn:microsoft.com/office/officeart/2005/8/layout/bList2#1"/>
    <dgm:cxn modelId="{AFB6FF8D-0840-42DE-AAAD-A7C7FCEAAD69}" type="presParOf" srcId="{946A3218-1D62-44CB-8C26-0A6F7BB39192}" destId="{EB375B33-F550-4CFD-B556-14949C7A62A2}" srcOrd="2" destOrd="0" presId="urn:microsoft.com/office/officeart/2005/8/layout/bList2#1"/>
    <dgm:cxn modelId="{2A865B9E-46B0-4F07-A5B5-A17C2EE09095}" type="presParOf" srcId="{946A3218-1D62-44CB-8C26-0A6F7BB39192}" destId="{CAF73652-B916-4AB7-A56B-48BC84BA40F7}" srcOrd="3" destOrd="0" presId="urn:microsoft.com/office/officeart/2005/8/layout/bList2#1"/>
    <dgm:cxn modelId="{86EF36A3-5568-4361-A071-51E4B9752C4C}" type="presParOf" srcId="{440B3F29-6343-4945-982F-7046A0A99B91}" destId="{9F55B508-409F-4FD3-A1D5-EEC80DC47D83}" srcOrd="1" destOrd="0" presId="urn:microsoft.com/office/officeart/2005/8/layout/bList2#1"/>
    <dgm:cxn modelId="{CEE73375-8841-4580-A51D-83F07124CF60}" type="presParOf" srcId="{440B3F29-6343-4945-982F-7046A0A99B91}" destId="{7C3C7FDE-C801-4343-BC14-FC503A7A47E4}" srcOrd="2" destOrd="0" presId="urn:microsoft.com/office/officeart/2005/8/layout/bList2#1"/>
    <dgm:cxn modelId="{484ACB1A-15F4-4800-B649-0DF09B3E7C9F}" type="presParOf" srcId="{7C3C7FDE-C801-4343-BC14-FC503A7A47E4}" destId="{A7D03B9F-1118-45D4-98DC-7180E6A29AA3}" srcOrd="0" destOrd="0" presId="urn:microsoft.com/office/officeart/2005/8/layout/bList2#1"/>
    <dgm:cxn modelId="{617EAEFE-B616-4DDF-8E0D-08811DE0209F}" type="presParOf" srcId="{7C3C7FDE-C801-4343-BC14-FC503A7A47E4}" destId="{0BBA8E71-9080-43B9-9446-89AD85F61DFF}" srcOrd="1" destOrd="0" presId="urn:microsoft.com/office/officeart/2005/8/layout/bList2#1"/>
    <dgm:cxn modelId="{BF7F3BB4-61D6-4973-94F4-CF9A8AD7B975}" type="presParOf" srcId="{7C3C7FDE-C801-4343-BC14-FC503A7A47E4}" destId="{58E9604A-EC28-43E3-B171-F7413B1CEB66}" srcOrd="2" destOrd="0" presId="urn:microsoft.com/office/officeart/2005/8/layout/bList2#1"/>
    <dgm:cxn modelId="{C829A2AB-2538-4EDC-AB2A-8784785AC46F}" type="presParOf" srcId="{7C3C7FDE-C801-4343-BC14-FC503A7A47E4}" destId="{4E9C0BEE-2C66-4283-8006-56215E7C342B}" srcOrd="3" destOrd="0" presId="urn:microsoft.com/office/officeart/2005/8/layout/bList2#1"/>
    <dgm:cxn modelId="{294082E5-D7D2-4D46-9AAF-A73CEE3CEC07}" type="presParOf" srcId="{440B3F29-6343-4945-982F-7046A0A99B91}" destId="{11BBCBA1-8B7E-4B41-B7C8-36CFA433B472}" srcOrd="3" destOrd="0" presId="urn:microsoft.com/office/officeart/2005/8/layout/bList2#1"/>
    <dgm:cxn modelId="{AC860F08-09FB-4EBF-A47F-0E9DF771F55B}" type="presParOf" srcId="{440B3F29-6343-4945-982F-7046A0A99B91}" destId="{3B184E99-195A-4465-95EA-90EE5F544C01}" srcOrd="4" destOrd="0" presId="urn:microsoft.com/office/officeart/2005/8/layout/bList2#1"/>
    <dgm:cxn modelId="{40804142-FFEC-4191-A43B-D1E9E441C404}" type="presParOf" srcId="{3B184E99-195A-4465-95EA-90EE5F544C01}" destId="{FBE8B1AE-1601-4298-850F-65C3F5317478}" srcOrd="0" destOrd="0" presId="urn:microsoft.com/office/officeart/2005/8/layout/bList2#1"/>
    <dgm:cxn modelId="{F300B54B-372C-4EFA-953E-B8E4207946CB}" type="presParOf" srcId="{3B184E99-195A-4465-95EA-90EE5F544C01}" destId="{D5E3D4D6-0C34-4D6C-8B47-5040728022CB}" srcOrd="1" destOrd="0" presId="urn:microsoft.com/office/officeart/2005/8/layout/bList2#1"/>
    <dgm:cxn modelId="{D7E9AD8C-892F-4C43-BEAF-0D80C1F3E59C}" type="presParOf" srcId="{3B184E99-195A-4465-95EA-90EE5F544C01}" destId="{3BC3A97E-9169-41B4-910F-4F78E3E37D0A}" srcOrd="2" destOrd="0" presId="urn:microsoft.com/office/officeart/2005/8/layout/bList2#1"/>
    <dgm:cxn modelId="{F0C017CB-F843-4F1E-8D81-6B178E266921}" type="presParOf" srcId="{3B184E99-195A-4465-95EA-90EE5F544C01}" destId="{E5BC477B-9BA8-41D2-8E64-4F061D3D361B}" srcOrd="3" destOrd="0" presId="urn:microsoft.com/office/officeart/2005/8/layout/bList2#1"/>
    <dgm:cxn modelId="{7B3816C0-30A1-4098-B7FD-73028C9A8129}" type="presParOf" srcId="{440B3F29-6343-4945-982F-7046A0A99B91}" destId="{E7DB33D4-BFD8-46FF-BE29-C5AE7AF151DE}" srcOrd="5" destOrd="0" presId="urn:microsoft.com/office/officeart/2005/8/layout/bList2#1"/>
    <dgm:cxn modelId="{2BD76400-E18C-4FBC-A2FF-0F666D465D7C}" type="presParOf" srcId="{440B3F29-6343-4945-982F-7046A0A99B91}" destId="{22867489-025E-485E-BD5F-F9267494C167}" srcOrd="6" destOrd="0" presId="urn:microsoft.com/office/officeart/2005/8/layout/bList2#1"/>
    <dgm:cxn modelId="{545B8F7C-51E1-4637-A7AD-8197CB3E4497}" type="presParOf" srcId="{22867489-025E-485E-BD5F-F9267494C167}" destId="{3DC6C3FA-BC7E-4402-AD8D-6ACA51175325}" srcOrd="0" destOrd="0" presId="urn:microsoft.com/office/officeart/2005/8/layout/bList2#1"/>
    <dgm:cxn modelId="{683355A5-DE46-4808-8D22-C534F8EBF59E}" type="presParOf" srcId="{22867489-025E-485E-BD5F-F9267494C167}" destId="{36790431-5828-4F90-AD5D-476A4555ADE4}" srcOrd="1" destOrd="0" presId="urn:microsoft.com/office/officeart/2005/8/layout/bList2#1"/>
    <dgm:cxn modelId="{A0F206F8-E5B2-41D6-8E5F-9A7A67D507C8}" type="presParOf" srcId="{22867489-025E-485E-BD5F-F9267494C167}" destId="{130D277D-1B1B-44B5-8DFB-73B5BA18ECEE}" srcOrd="2" destOrd="0" presId="urn:microsoft.com/office/officeart/2005/8/layout/bList2#1"/>
    <dgm:cxn modelId="{42B76950-7906-4BE7-8293-1F9F97B14A05}" type="presParOf" srcId="{22867489-025E-485E-BD5F-F9267494C167}" destId="{9DEB81F8-C07C-4E2D-977A-C6AA9BD064FF}"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749FAC-433F-408A-B97A-330679D46A89}"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CO"/>
        </a:p>
      </dgm:t>
    </dgm:pt>
    <dgm:pt modelId="{DD3B0236-F375-44CF-AB57-788FB451A077}">
      <dgm:prSet phldrT="[Texto]" custT="1"/>
      <dgm:spPr/>
      <dgm:t>
        <a:bodyPr/>
        <a:lstStyle/>
        <a:p>
          <a:r>
            <a:rPr lang="es-CO" sz="1800" b="0" dirty="0"/>
            <a:t>2012: 48</a:t>
          </a:r>
        </a:p>
      </dgm:t>
    </dgm:pt>
    <dgm:pt modelId="{D06F3F65-C9A8-45C6-80D4-47ADBE8968A3}" type="parTrans" cxnId="{8D7DD244-C7B3-4B62-B903-A17FE5C73A7F}">
      <dgm:prSet/>
      <dgm:spPr/>
      <dgm:t>
        <a:bodyPr/>
        <a:lstStyle/>
        <a:p>
          <a:endParaRPr lang="es-CO" sz="2400" b="0"/>
        </a:p>
      </dgm:t>
    </dgm:pt>
    <dgm:pt modelId="{D99967AF-0A5D-4C4F-863E-8A064C14C74B}" type="sibTrans" cxnId="{8D7DD244-C7B3-4B62-B903-A17FE5C73A7F}">
      <dgm:prSet/>
      <dgm:spPr/>
      <dgm:t>
        <a:bodyPr/>
        <a:lstStyle/>
        <a:p>
          <a:endParaRPr lang="es-CO" sz="2400" b="0"/>
        </a:p>
      </dgm:t>
    </dgm:pt>
    <dgm:pt modelId="{0854BE62-D825-40F1-97E6-62967D408D23}">
      <dgm:prSet phldrT="[Texto]" custT="1"/>
      <dgm:spPr/>
      <dgm:t>
        <a:bodyPr/>
        <a:lstStyle/>
        <a:p>
          <a:r>
            <a:rPr lang="es-CO" sz="1800" b="0" dirty="0"/>
            <a:t>2015: 248</a:t>
          </a:r>
        </a:p>
      </dgm:t>
    </dgm:pt>
    <dgm:pt modelId="{85714F9C-FB4F-4835-BF32-8BE1BC78B0DB}" type="parTrans" cxnId="{396813C2-DF02-4ADF-A2A1-310E39E254B0}">
      <dgm:prSet/>
      <dgm:spPr/>
      <dgm:t>
        <a:bodyPr/>
        <a:lstStyle/>
        <a:p>
          <a:endParaRPr lang="es-CO" sz="2400" b="0"/>
        </a:p>
      </dgm:t>
    </dgm:pt>
    <dgm:pt modelId="{18DAAF89-7DF7-4C45-A954-9D10CCCFDFDF}" type="sibTrans" cxnId="{396813C2-DF02-4ADF-A2A1-310E39E254B0}">
      <dgm:prSet/>
      <dgm:spPr/>
      <dgm:t>
        <a:bodyPr/>
        <a:lstStyle/>
        <a:p>
          <a:endParaRPr lang="es-CO" sz="2400" b="0"/>
        </a:p>
      </dgm:t>
    </dgm:pt>
    <dgm:pt modelId="{BBBFA8D9-2862-44CE-AF3A-8C09BA1A7B6E}">
      <dgm:prSet phldrT="[Texto]" custT="1"/>
      <dgm:spPr/>
      <dgm:t>
        <a:bodyPr/>
        <a:lstStyle/>
        <a:p>
          <a:r>
            <a:rPr lang="es-CO" sz="1800" b="0" dirty="0"/>
            <a:t>2016 (agosto): 382</a:t>
          </a:r>
        </a:p>
      </dgm:t>
    </dgm:pt>
    <dgm:pt modelId="{71FD3608-C29D-4BE2-8179-67A75D0FDB06}" type="parTrans" cxnId="{DE95CF08-5299-412F-B217-79A5301A56B1}">
      <dgm:prSet/>
      <dgm:spPr/>
      <dgm:t>
        <a:bodyPr/>
        <a:lstStyle/>
        <a:p>
          <a:endParaRPr lang="es-CO" sz="2400" b="0"/>
        </a:p>
      </dgm:t>
    </dgm:pt>
    <dgm:pt modelId="{7294FC69-9A43-4572-97E6-4C3E581F81D4}" type="sibTrans" cxnId="{DE95CF08-5299-412F-B217-79A5301A56B1}">
      <dgm:prSet/>
      <dgm:spPr/>
      <dgm:t>
        <a:bodyPr/>
        <a:lstStyle/>
        <a:p>
          <a:endParaRPr lang="es-CO" sz="2400" b="0"/>
        </a:p>
      </dgm:t>
    </dgm:pt>
    <dgm:pt modelId="{4860D7C7-5651-46DF-BF13-B4FB569818D1}" type="pres">
      <dgm:prSet presAssocID="{60749FAC-433F-408A-B97A-330679D46A89}" presName="Name0" presStyleCnt="0">
        <dgm:presLayoutVars>
          <dgm:chMax val="7"/>
          <dgm:chPref val="7"/>
          <dgm:dir/>
          <dgm:animLvl val="lvl"/>
        </dgm:presLayoutVars>
      </dgm:prSet>
      <dgm:spPr/>
    </dgm:pt>
    <dgm:pt modelId="{4AE36E1A-8A0D-4E5E-AF76-1B7CF691CCBF}" type="pres">
      <dgm:prSet presAssocID="{DD3B0236-F375-44CF-AB57-788FB451A077}" presName="Accent1" presStyleCnt="0"/>
      <dgm:spPr/>
    </dgm:pt>
    <dgm:pt modelId="{122B593F-4A56-4F5C-BC82-A6DC6A0973E8}" type="pres">
      <dgm:prSet presAssocID="{DD3B0236-F375-44CF-AB57-788FB451A077}" presName="Accent" presStyleLbl="node1" presStyleIdx="0" presStyleCnt="3"/>
      <dgm:spPr/>
    </dgm:pt>
    <dgm:pt modelId="{54010190-BAEB-4530-9661-CB256C28E5DE}" type="pres">
      <dgm:prSet presAssocID="{DD3B0236-F375-44CF-AB57-788FB451A077}" presName="Parent1" presStyleLbl="revTx" presStyleIdx="0" presStyleCnt="3">
        <dgm:presLayoutVars>
          <dgm:chMax val="1"/>
          <dgm:chPref val="1"/>
          <dgm:bulletEnabled val="1"/>
        </dgm:presLayoutVars>
      </dgm:prSet>
      <dgm:spPr/>
    </dgm:pt>
    <dgm:pt modelId="{BF2E4D34-6085-41ED-B97D-38B8E9404F1A}" type="pres">
      <dgm:prSet presAssocID="{0854BE62-D825-40F1-97E6-62967D408D23}" presName="Accent2" presStyleCnt="0"/>
      <dgm:spPr/>
    </dgm:pt>
    <dgm:pt modelId="{78785F75-32AC-4767-80B1-383A00244DF9}" type="pres">
      <dgm:prSet presAssocID="{0854BE62-D825-40F1-97E6-62967D408D23}" presName="Accent" presStyleLbl="node1" presStyleIdx="1" presStyleCnt="3"/>
      <dgm:spPr/>
    </dgm:pt>
    <dgm:pt modelId="{383B6993-84A7-43F6-9D58-BE56853E10C8}" type="pres">
      <dgm:prSet presAssocID="{0854BE62-D825-40F1-97E6-62967D408D23}" presName="Parent2" presStyleLbl="revTx" presStyleIdx="1" presStyleCnt="3">
        <dgm:presLayoutVars>
          <dgm:chMax val="1"/>
          <dgm:chPref val="1"/>
          <dgm:bulletEnabled val="1"/>
        </dgm:presLayoutVars>
      </dgm:prSet>
      <dgm:spPr/>
    </dgm:pt>
    <dgm:pt modelId="{07D15976-16C3-4D18-82BC-B30AEC1A96D5}" type="pres">
      <dgm:prSet presAssocID="{BBBFA8D9-2862-44CE-AF3A-8C09BA1A7B6E}" presName="Accent3" presStyleCnt="0"/>
      <dgm:spPr/>
    </dgm:pt>
    <dgm:pt modelId="{AFAD7380-CE5F-4125-AD81-5965B1C71FE4}" type="pres">
      <dgm:prSet presAssocID="{BBBFA8D9-2862-44CE-AF3A-8C09BA1A7B6E}" presName="Accent" presStyleLbl="node1" presStyleIdx="2" presStyleCnt="3"/>
      <dgm:spPr/>
    </dgm:pt>
    <dgm:pt modelId="{08CB28C1-EBE5-4B69-B3B0-ABBCA7E257DF}" type="pres">
      <dgm:prSet presAssocID="{BBBFA8D9-2862-44CE-AF3A-8C09BA1A7B6E}" presName="Parent3" presStyleLbl="revTx" presStyleIdx="2" presStyleCnt="3" custScaleX="115424">
        <dgm:presLayoutVars>
          <dgm:chMax val="1"/>
          <dgm:chPref val="1"/>
          <dgm:bulletEnabled val="1"/>
        </dgm:presLayoutVars>
      </dgm:prSet>
      <dgm:spPr/>
    </dgm:pt>
  </dgm:ptLst>
  <dgm:cxnLst>
    <dgm:cxn modelId="{7F11B3C0-2965-4593-9929-8593074B18EC}" type="presOf" srcId="{0854BE62-D825-40F1-97E6-62967D408D23}" destId="{383B6993-84A7-43F6-9D58-BE56853E10C8}" srcOrd="0" destOrd="0" presId="urn:microsoft.com/office/officeart/2009/layout/CircleArrowProcess"/>
    <dgm:cxn modelId="{8D7DD244-C7B3-4B62-B903-A17FE5C73A7F}" srcId="{60749FAC-433F-408A-B97A-330679D46A89}" destId="{DD3B0236-F375-44CF-AB57-788FB451A077}" srcOrd="0" destOrd="0" parTransId="{D06F3F65-C9A8-45C6-80D4-47ADBE8968A3}" sibTransId="{D99967AF-0A5D-4C4F-863E-8A064C14C74B}"/>
    <dgm:cxn modelId="{858AB944-573D-4B6F-B850-3FD841FF3E32}" type="presOf" srcId="{BBBFA8D9-2862-44CE-AF3A-8C09BA1A7B6E}" destId="{08CB28C1-EBE5-4B69-B3B0-ABBCA7E257DF}" srcOrd="0" destOrd="0" presId="urn:microsoft.com/office/officeart/2009/layout/CircleArrowProcess"/>
    <dgm:cxn modelId="{DE95CF08-5299-412F-B217-79A5301A56B1}" srcId="{60749FAC-433F-408A-B97A-330679D46A89}" destId="{BBBFA8D9-2862-44CE-AF3A-8C09BA1A7B6E}" srcOrd="2" destOrd="0" parTransId="{71FD3608-C29D-4BE2-8179-67A75D0FDB06}" sibTransId="{7294FC69-9A43-4572-97E6-4C3E581F81D4}"/>
    <dgm:cxn modelId="{08FD0E3D-445A-4030-AD68-FF841C7BC0D6}" type="presOf" srcId="{60749FAC-433F-408A-B97A-330679D46A89}" destId="{4860D7C7-5651-46DF-BF13-B4FB569818D1}" srcOrd="0" destOrd="0" presId="urn:microsoft.com/office/officeart/2009/layout/CircleArrowProcess"/>
    <dgm:cxn modelId="{396813C2-DF02-4ADF-A2A1-310E39E254B0}" srcId="{60749FAC-433F-408A-B97A-330679D46A89}" destId="{0854BE62-D825-40F1-97E6-62967D408D23}" srcOrd="1" destOrd="0" parTransId="{85714F9C-FB4F-4835-BF32-8BE1BC78B0DB}" sibTransId="{18DAAF89-7DF7-4C45-A954-9D10CCCFDFDF}"/>
    <dgm:cxn modelId="{573637BB-251B-46A7-9B25-7B83148F5110}" type="presOf" srcId="{DD3B0236-F375-44CF-AB57-788FB451A077}" destId="{54010190-BAEB-4530-9661-CB256C28E5DE}" srcOrd="0" destOrd="0" presId="urn:microsoft.com/office/officeart/2009/layout/CircleArrowProcess"/>
    <dgm:cxn modelId="{B9039400-89BC-4951-81E2-FD6249A9E80F}" type="presParOf" srcId="{4860D7C7-5651-46DF-BF13-B4FB569818D1}" destId="{4AE36E1A-8A0D-4E5E-AF76-1B7CF691CCBF}" srcOrd="0" destOrd="0" presId="urn:microsoft.com/office/officeart/2009/layout/CircleArrowProcess"/>
    <dgm:cxn modelId="{6E72C91E-1B8C-4FB1-9C2F-E9107C8F75CD}" type="presParOf" srcId="{4AE36E1A-8A0D-4E5E-AF76-1B7CF691CCBF}" destId="{122B593F-4A56-4F5C-BC82-A6DC6A0973E8}" srcOrd="0" destOrd="0" presId="urn:microsoft.com/office/officeart/2009/layout/CircleArrowProcess"/>
    <dgm:cxn modelId="{8C85A4FD-7BC0-4D68-88F8-3F5E16D2B10D}" type="presParOf" srcId="{4860D7C7-5651-46DF-BF13-B4FB569818D1}" destId="{54010190-BAEB-4530-9661-CB256C28E5DE}" srcOrd="1" destOrd="0" presId="urn:microsoft.com/office/officeart/2009/layout/CircleArrowProcess"/>
    <dgm:cxn modelId="{3BEC61D3-336E-433A-AB4D-A083B5CC3BA7}" type="presParOf" srcId="{4860D7C7-5651-46DF-BF13-B4FB569818D1}" destId="{BF2E4D34-6085-41ED-B97D-38B8E9404F1A}" srcOrd="2" destOrd="0" presId="urn:microsoft.com/office/officeart/2009/layout/CircleArrowProcess"/>
    <dgm:cxn modelId="{3BA0580C-371A-49CE-A0A5-1DAB0F096FCC}" type="presParOf" srcId="{BF2E4D34-6085-41ED-B97D-38B8E9404F1A}" destId="{78785F75-32AC-4767-80B1-383A00244DF9}" srcOrd="0" destOrd="0" presId="urn:microsoft.com/office/officeart/2009/layout/CircleArrowProcess"/>
    <dgm:cxn modelId="{9CD987A8-70E8-4F1E-A30A-4C4515CD9372}" type="presParOf" srcId="{4860D7C7-5651-46DF-BF13-B4FB569818D1}" destId="{383B6993-84A7-43F6-9D58-BE56853E10C8}" srcOrd="3" destOrd="0" presId="urn:microsoft.com/office/officeart/2009/layout/CircleArrowProcess"/>
    <dgm:cxn modelId="{352A7A5B-2DA1-461C-A8C5-51A9CD5623FA}" type="presParOf" srcId="{4860D7C7-5651-46DF-BF13-B4FB569818D1}" destId="{07D15976-16C3-4D18-82BC-B30AEC1A96D5}" srcOrd="4" destOrd="0" presId="urn:microsoft.com/office/officeart/2009/layout/CircleArrowProcess"/>
    <dgm:cxn modelId="{71862273-08F9-46DD-91D8-38F7A02915DD}" type="presParOf" srcId="{07D15976-16C3-4D18-82BC-B30AEC1A96D5}" destId="{AFAD7380-CE5F-4125-AD81-5965B1C71FE4}" srcOrd="0" destOrd="0" presId="urn:microsoft.com/office/officeart/2009/layout/CircleArrowProcess"/>
    <dgm:cxn modelId="{D7599D9E-046C-47DD-B58C-693BB7705F0A}" type="presParOf" srcId="{4860D7C7-5651-46DF-BF13-B4FB569818D1}" destId="{08CB28C1-EBE5-4B69-B3B0-ABBCA7E257DF}"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21450D-2569-43C9-BF24-C1E2E3DEA75E}" type="doc">
      <dgm:prSet loTypeId="urn:microsoft.com/office/officeart/2005/8/layout/hChevron3" loCatId="process" qsTypeId="urn:microsoft.com/office/officeart/2005/8/quickstyle/simple1" qsCatId="simple" csTypeId="urn:microsoft.com/office/officeart/2005/8/colors/accent0_1" csCatId="mainScheme" phldr="1"/>
      <dgm:spPr/>
    </dgm:pt>
    <dgm:pt modelId="{EF889351-64AF-413C-9803-B403BC52587F}">
      <dgm:prSet phldrT="[Texto]"/>
      <dgm:spPr/>
      <dgm:t>
        <a:bodyPr/>
        <a:lstStyle/>
        <a:p>
          <a:r>
            <a:rPr lang="es-CO" dirty="0"/>
            <a:t>2013</a:t>
          </a:r>
        </a:p>
      </dgm:t>
    </dgm:pt>
    <dgm:pt modelId="{F6C27686-175A-4632-B1F6-DA3313DB61DF}" type="parTrans" cxnId="{281427F9-B731-4FAB-9C37-CC642D8FBE4A}">
      <dgm:prSet/>
      <dgm:spPr/>
      <dgm:t>
        <a:bodyPr/>
        <a:lstStyle/>
        <a:p>
          <a:endParaRPr lang="es-CO"/>
        </a:p>
      </dgm:t>
    </dgm:pt>
    <dgm:pt modelId="{E554A1E4-7CFD-4E66-864B-3439A3785EE0}" type="sibTrans" cxnId="{281427F9-B731-4FAB-9C37-CC642D8FBE4A}">
      <dgm:prSet/>
      <dgm:spPr/>
      <dgm:t>
        <a:bodyPr/>
        <a:lstStyle/>
        <a:p>
          <a:endParaRPr lang="es-CO"/>
        </a:p>
      </dgm:t>
    </dgm:pt>
    <dgm:pt modelId="{DF456AC5-2F7B-4831-9532-3D484D7449FC}">
      <dgm:prSet phldrT="[Texto]"/>
      <dgm:spPr/>
      <dgm:t>
        <a:bodyPr/>
        <a:lstStyle/>
        <a:p>
          <a:r>
            <a:rPr lang="es-CO" dirty="0"/>
            <a:t>2014</a:t>
          </a:r>
        </a:p>
      </dgm:t>
    </dgm:pt>
    <dgm:pt modelId="{98B681B0-BECD-4AD6-BAA1-67D14E21C082}" type="parTrans" cxnId="{150DB45E-394C-43DC-B6A6-D151EF5873FF}">
      <dgm:prSet/>
      <dgm:spPr/>
      <dgm:t>
        <a:bodyPr/>
        <a:lstStyle/>
        <a:p>
          <a:endParaRPr lang="es-CO"/>
        </a:p>
      </dgm:t>
    </dgm:pt>
    <dgm:pt modelId="{458C3EAC-18E3-43D5-BD26-BD13D211C6D3}" type="sibTrans" cxnId="{150DB45E-394C-43DC-B6A6-D151EF5873FF}">
      <dgm:prSet/>
      <dgm:spPr/>
      <dgm:t>
        <a:bodyPr/>
        <a:lstStyle/>
        <a:p>
          <a:endParaRPr lang="es-CO"/>
        </a:p>
      </dgm:t>
    </dgm:pt>
    <dgm:pt modelId="{E1EA2C85-16B6-4FE5-A334-FADD21BC1249}">
      <dgm:prSet phldrT="[Texto]"/>
      <dgm:spPr/>
      <dgm:t>
        <a:bodyPr/>
        <a:lstStyle/>
        <a:p>
          <a:r>
            <a:rPr lang="es-CO" dirty="0"/>
            <a:t>2016</a:t>
          </a:r>
        </a:p>
      </dgm:t>
    </dgm:pt>
    <dgm:pt modelId="{FBE1313A-2BF9-4010-80FC-D096D6C21D7E}" type="parTrans" cxnId="{82841C9F-E165-4A33-B8E6-522C2C13649B}">
      <dgm:prSet/>
      <dgm:spPr/>
      <dgm:t>
        <a:bodyPr/>
        <a:lstStyle/>
        <a:p>
          <a:endParaRPr lang="es-CO"/>
        </a:p>
      </dgm:t>
    </dgm:pt>
    <dgm:pt modelId="{55351052-EFA0-4064-BBD0-950A5BF6565F}" type="sibTrans" cxnId="{82841C9F-E165-4A33-B8E6-522C2C13649B}">
      <dgm:prSet/>
      <dgm:spPr/>
      <dgm:t>
        <a:bodyPr/>
        <a:lstStyle/>
        <a:p>
          <a:endParaRPr lang="es-CO"/>
        </a:p>
      </dgm:t>
    </dgm:pt>
    <dgm:pt modelId="{F0846C5C-6B6B-4CD5-9DD3-75CC5C76A08D}">
      <dgm:prSet phldrT="[Texto]"/>
      <dgm:spPr/>
      <dgm:t>
        <a:bodyPr/>
        <a:lstStyle/>
        <a:p>
          <a:r>
            <a:rPr lang="es-CO" dirty="0"/>
            <a:t>2015</a:t>
          </a:r>
        </a:p>
      </dgm:t>
    </dgm:pt>
    <dgm:pt modelId="{9034675B-92D5-4343-9563-94BFD55C90CD}" type="parTrans" cxnId="{212505FD-0EB7-4EC6-9926-CC556597CE35}">
      <dgm:prSet/>
      <dgm:spPr/>
      <dgm:t>
        <a:bodyPr/>
        <a:lstStyle/>
        <a:p>
          <a:endParaRPr lang="es-CO"/>
        </a:p>
      </dgm:t>
    </dgm:pt>
    <dgm:pt modelId="{6EAA3AB6-C824-4780-ADEE-93312C8E71C2}" type="sibTrans" cxnId="{212505FD-0EB7-4EC6-9926-CC556597CE35}">
      <dgm:prSet/>
      <dgm:spPr/>
      <dgm:t>
        <a:bodyPr/>
        <a:lstStyle/>
        <a:p>
          <a:endParaRPr lang="es-CO"/>
        </a:p>
      </dgm:t>
    </dgm:pt>
    <dgm:pt modelId="{1E0A1DE6-91E3-496C-B9FC-A696188BBD5A}" type="pres">
      <dgm:prSet presAssocID="{4C21450D-2569-43C9-BF24-C1E2E3DEA75E}" presName="Name0" presStyleCnt="0">
        <dgm:presLayoutVars>
          <dgm:dir/>
          <dgm:resizeHandles val="exact"/>
        </dgm:presLayoutVars>
      </dgm:prSet>
      <dgm:spPr/>
    </dgm:pt>
    <dgm:pt modelId="{FD23379B-976A-424C-918E-77C75FB5AD3D}" type="pres">
      <dgm:prSet presAssocID="{EF889351-64AF-413C-9803-B403BC52587F}" presName="parTxOnly" presStyleLbl="node1" presStyleIdx="0" presStyleCnt="4">
        <dgm:presLayoutVars>
          <dgm:bulletEnabled val="1"/>
        </dgm:presLayoutVars>
      </dgm:prSet>
      <dgm:spPr/>
    </dgm:pt>
    <dgm:pt modelId="{1F1B1A01-31AA-42E3-BC0E-E0F417B89E02}" type="pres">
      <dgm:prSet presAssocID="{E554A1E4-7CFD-4E66-864B-3439A3785EE0}" presName="parSpace" presStyleCnt="0"/>
      <dgm:spPr/>
    </dgm:pt>
    <dgm:pt modelId="{FE5BAC48-F8C5-42CA-9EBA-6A75C5E12A1A}" type="pres">
      <dgm:prSet presAssocID="{DF456AC5-2F7B-4831-9532-3D484D7449FC}" presName="parTxOnly" presStyleLbl="node1" presStyleIdx="1" presStyleCnt="4" custLinFactY="100000" custLinFactNeighborX="3719" custLinFactNeighborY="125385">
        <dgm:presLayoutVars>
          <dgm:bulletEnabled val="1"/>
        </dgm:presLayoutVars>
      </dgm:prSet>
      <dgm:spPr/>
    </dgm:pt>
    <dgm:pt modelId="{880F29AB-E2B6-4899-9C58-EB01DADA52E7}" type="pres">
      <dgm:prSet presAssocID="{458C3EAC-18E3-43D5-BD26-BD13D211C6D3}" presName="parSpace" presStyleCnt="0"/>
      <dgm:spPr/>
    </dgm:pt>
    <dgm:pt modelId="{80BA0A8A-59C8-4AC3-98D9-F42C1F96B0C3}" type="pres">
      <dgm:prSet presAssocID="{F0846C5C-6B6B-4CD5-9DD3-75CC5C76A08D}" presName="parTxOnly" presStyleLbl="node1" presStyleIdx="2" presStyleCnt="4">
        <dgm:presLayoutVars>
          <dgm:bulletEnabled val="1"/>
        </dgm:presLayoutVars>
      </dgm:prSet>
      <dgm:spPr/>
    </dgm:pt>
    <dgm:pt modelId="{581C744D-D8D1-4561-B3EB-C1D54B086B82}" type="pres">
      <dgm:prSet presAssocID="{6EAA3AB6-C824-4780-ADEE-93312C8E71C2}" presName="parSpace" presStyleCnt="0"/>
      <dgm:spPr/>
    </dgm:pt>
    <dgm:pt modelId="{271C4618-10A6-43EB-AADE-928D23180229}" type="pres">
      <dgm:prSet presAssocID="{E1EA2C85-16B6-4FE5-A334-FADD21BC1249}" presName="parTxOnly" presStyleLbl="node1" presStyleIdx="3" presStyleCnt="4">
        <dgm:presLayoutVars>
          <dgm:bulletEnabled val="1"/>
        </dgm:presLayoutVars>
      </dgm:prSet>
      <dgm:spPr/>
    </dgm:pt>
  </dgm:ptLst>
  <dgm:cxnLst>
    <dgm:cxn modelId="{D57B0A35-5B51-4C72-B56F-54559D343AD4}" type="presOf" srcId="{F0846C5C-6B6B-4CD5-9DD3-75CC5C76A08D}" destId="{80BA0A8A-59C8-4AC3-98D9-F42C1F96B0C3}" srcOrd="0" destOrd="0" presId="urn:microsoft.com/office/officeart/2005/8/layout/hChevron3"/>
    <dgm:cxn modelId="{82841C9F-E165-4A33-B8E6-522C2C13649B}" srcId="{4C21450D-2569-43C9-BF24-C1E2E3DEA75E}" destId="{E1EA2C85-16B6-4FE5-A334-FADD21BC1249}" srcOrd="3" destOrd="0" parTransId="{FBE1313A-2BF9-4010-80FC-D096D6C21D7E}" sibTransId="{55351052-EFA0-4064-BBD0-950A5BF6565F}"/>
    <dgm:cxn modelId="{174A9902-E50F-44E2-87C2-FB3586673AE3}" type="presOf" srcId="{DF456AC5-2F7B-4831-9532-3D484D7449FC}" destId="{FE5BAC48-F8C5-42CA-9EBA-6A75C5E12A1A}" srcOrd="0" destOrd="0" presId="urn:microsoft.com/office/officeart/2005/8/layout/hChevron3"/>
    <dgm:cxn modelId="{212505FD-0EB7-4EC6-9926-CC556597CE35}" srcId="{4C21450D-2569-43C9-BF24-C1E2E3DEA75E}" destId="{F0846C5C-6B6B-4CD5-9DD3-75CC5C76A08D}" srcOrd="2" destOrd="0" parTransId="{9034675B-92D5-4343-9563-94BFD55C90CD}" sibTransId="{6EAA3AB6-C824-4780-ADEE-93312C8E71C2}"/>
    <dgm:cxn modelId="{DBE157DA-56CE-4509-AA71-F2E673F433BD}" type="presOf" srcId="{EF889351-64AF-413C-9803-B403BC52587F}" destId="{FD23379B-976A-424C-918E-77C75FB5AD3D}" srcOrd="0" destOrd="0" presId="urn:microsoft.com/office/officeart/2005/8/layout/hChevron3"/>
    <dgm:cxn modelId="{281427F9-B731-4FAB-9C37-CC642D8FBE4A}" srcId="{4C21450D-2569-43C9-BF24-C1E2E3DEA75E}" destId="{EF889351-64AF-413C-9803-B403BC52587F}" srcOrd="0" destOrd="0" parTransId="{F6C27686-175A-4632-B1F6-DA3313DB61DF}" sibTransId="{E554A1E4-7CFD-4E66-864B-3439A3785EE0}"/>
    <dgm:cxn modelId="{9BA42EB8-2917-48FC-9CD6-D84A0EC8B70D}" type="presOf" srcId="{4C21450D-2569-43C9-BF24-C1E2E3DEA75E}" destId="{1E0A1DE6-91E3-496C-B9FC-A696188BBD5A}" srcOrd="0" destOrd="0" presId="urn:microsoft.com/office/officeart/2005/8/layout/hChevron3"/>
    <dgm:cxn modelId="{E6A525B6-117A-469E-BB35-4DD4E4372ACF}" type="presOf" srcId="{E1EA2C85-16B6-4FE5-A334-FADD21BC1249}" destId="{271C4618-10A6-43EB-AADE-928D23180229}" srcOrd="0" destOrd="0" presId="urn:microsoft.com/office/officeart/2005/8/layout/hChevron3"/>
    <dgm:cxn modelId="{150DB45E-394C-43DC-B6A6-D151EF5873FF}" srcId="{4C21450D-2569-43C9-BF24-C1E2E3DEA75E}" destId="{DF456AC5-2F7B-4831-9532-3D484D7449FC}" srcOrd="1" destOrd="0" parTransId="{98B681B0-BECD-4AD6-BAA1-67D14E21C082}" sibTransId="{458C3EAC-18E3-43D5-BD26-BD13D211C6D3}"/>
    <dgm:cxn modelId="{F6EF60E0-4547-4F1F-B51A-5AA4C7841563}" type="presParOf" srcId="{1E0A1DE6-91E3-496C-B9FC-A696188BBD5A}" destId="{FD23379B-976A-424C-918E-77C75FB5AD3D}" srcOrd="0" destOrd="0" presId="urn:microsoft.com/office/officeart/2005/8/layout/hChevron3"/>
    <dgm:cxn modelId="{3332C76E-E3EE-4010-BBC7-5284CDDAE159}" type="presParOf" srcId="{1E0A1DE6-91E3-496C-B9FC-A696188BBD5A}" destId="{1F1B1A01-31AA-42E3-BC0E-E0F417B89E02}" srcOrd="1" destOrd="0" presId="urn:microsoft.com/office/officeart/2005/8/layout/hChevron3"/>
    <dgm:cxn modelId="{C85467D1-98BF-46E8-B66D-91E5AF768FCB}" type="presParOf" srcId="{1E0A1DE6-91E3-496C-B9FC-A696188BBD5A}" destId="{FE5BAC48-F8C5-42CA-9EBA-6A75C5E12A1A}" srcOrd="2" destOrd="0" presId="urn:microsoft.com/office/officeart/2005/8/layout/hChevron3"/>
    <dgm:cxn modelId="{0CA8F70F-A74E-4443-8333-E055A494DFF2}" type="presParOf" srcId="{1E0A1DE6-91E3-496C-B9FC-A696188BBD5A}" destId="{880F29AB-E2B6-4899-9C58-EB01DADA52E7}" srcOrd="3" destOrd="0" presId="urn:microsoft.com/office/officeart/2005/8/layout/hChevron3"/>
    <dgm:cxn modelId="{665D4DAB-A6C7-4354-865B-2EB7E334CDBA}" type="presParOf" srcId="{1E0A1DE6-91E3-496C-B9FC-A696188BBD5A}" destId="{80BA0A8A-59C8-4AC3-98D9-F42C1F96B0C3}" srcOrd="4" destOrd="0" presId="urn:microsoft.com/office/officeart/2005/8/layout/hChevron3"/>
    <dgm:cxn modelId="{FA9EB31E-411D-456C-8BA3-E0330DEFA19A}" type="presParOf" srcId="{1E0A1DE6-91E3-496C-B9FC-A696188BBD5A}" destId="{581C744D-D8D1-4561-B3EB-C1D54B086B82}" srcOrd="5" destOrd="0" presId="urn:microsoft.com/office/officeart/2005/8/layout/hChevron3"/>
    <dgm:cxn modelId="{514B460F-F8EE-4FEE-9C3B-7F076143623A}" type="presParOf" srcId="{1E0A1DE6-91E3-496C-B9FC-A696188BBD5A}" destId="{271C4618-10A6-43EB-AADE-928D23180229}"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DA7788-3E59-4D1F-A1EC-A329B9BA7C70}" type="doc">
      <dgm:prSet loTypeId="urn:microsoft.com/office/officeart/2005/8/layout/cycle4#1" loCatId="cycle" qsTypeId="urn:microsoft.com/office/officeart/2005/8/quickstyle/simple1" qsCatId="simple" csTypeId="urn:microsoft.com/office/officeart/2005/8/colors/colorful3" csCatId="colorful" phldr="1"/>
      <dgm:spPr/>
      <dgm:t>
        <a:bodyPr/>
        <a:lstStyle/>
        <a:p>
          <a:endParaRPr lang="es-CO"/>
        </a:p>
      </dgm:t>
    </dgm:pt>
    <dgm:pt modelId="{D052C3D5-4F68-4BA1-BD91-282110328A7F}">
      <dgm:prSet phldrT="[Texto]"/>
      <dgm:spPr>
        <a:xfrm>
          <a:off x="535486" y="216716"/>
          <a:ext cx="1120124" cy="1120124"/>
        </a:xfrm>
      </dgm:spPr>
      <dgm:t>
        <a:bodyPr/>
        <a:lstStyle/>
        <a:p>
          <a:r>
            <a:rPr lang="es-CO" dirty="0">
              <a:latin typeface="+mj-lt"/>
              <a:ea typeface="+mn-ea"/>
              <a:cs typeface="+mn-cs"/>
            </a:rPr>
            <a:t>USO EFICIENTE Y RESPONSABLE DEL AUTOMÓVIL</a:t>
          </a:r>
        </a:p>
      </dgm:t>
    </dgm:pt>
    <dgm:pt modelId="{E07F4AB1-27D2-44D2-AFC2-61410773C75D}" type="parTrans" cxnId="{6B34AFD3-559B-40C9-8863-F04AF7F914AF}">
      <dgm:prSet/>
      <dgm:spPr/>
      <dgm:t>
        <a:bodyPr/>
        <a:lstStyle/>
        <a:p>
          <a:endParaRPr lang="es-CO"/>
        </a:p>
      </dgm:t>
    </dgm:pt>
    <dgm:pt modelId="{C8BAED18-C30E-4BCC-8565-0539B0792ECB}" type="sibTrans" cxnId="{6B34AFD3-559B-40C9-8863-F04AF7F914AF}">
      <dgm:prSet/>
      <dgm:spPr/>
      <dgm:t>
        <a:bodyPr/>
        <a:lstStyle/>
        <a:p>
          <a:endParaRPr lang="es-CO"/>
        </a:p>
      </dgm:t>
    </dgm:pt>
    <dgm:pt modelId="{70339177-89D2-431D-9028-9EDAD9C2A9D5}">
      <dgm:prSet phldrT="[Texto]" custT="1"/>
      <dgm:spPr>
        <a:xfrm>
          <a:off x="0" y="69263"/>
          <a:ext cx="1277924" cy="827805"/>
        </a:xfrm>
      </dgm:spPr>
      <dgm:t>
        <a:bodyPr/>
        <a:lstStyle/>
        <a:p>
          <a:r>
            <a:rPr lang="es-CO" sz="1200" dirty="0" err="1">
              <a:latin typeface="+mj-lt"/>
              <a:ea typeface="+mn-ea"/>
              <a:cs typeface="+mn-cs"/>
            </a:rPr>
            <a:t>Carpooling</a:t>
          </a:r>
          <a:endParaRPr lang="es-CO" sz="1200" dirty="0">
            <a:latin typeface="+mj-lt"/>
            <a:ea typeface="+mn-ea"/>
            <a:cs typeface="+mn-cs"/>
          </a:endParaRPr>
        </a:p>
      </dgm:t>
    </dgm:pt>
    <dgm:pt modelId="{03847A84-B840-410D-BB55-BE9097D4E671}" type="parTrans" cxnId="{1C3513A5-C53E-4C44-9418-316C5A2D84B0}">
      <dgm:prSet/>
      <dgm:spPr/>
      <dgm:t>
        <a:bodyPr/>
        <a:lstStyle/>
        <a:p>
          <a:endParaRPr lang="es-CO"/>
        </a:p>
      </dgm:t>
    </dgm:pt>
    <dgm:pt modelId="{2F1E1698-F5C2-4D42-BD83-74DD01A106AC}" type="sibTrans" cxnId="{1C3513A5-C53E-4C44-9418-316C5A2D84B0}">
      <dgm:prSet/>
      <dgm:spPr/>
      <dgm:t>
        <a:bodyPr/>
        <a:lstStyle/>
        <a:p>
          <a:endParaRPr lang="es-CO"/>
        </a:p>
      </dgm:t>
    </dgm:pt>
    <dgm:pt modelId="{491A8A02-8C02-470C-8E10-43B5CBC8216B}">
      <dgm:prSet phldrT="[Texto]"/>
      <dgm:spPr>
        <a:xfrm>
          <a:off x="2085035" y="69263"/>
          <a:ext cx="1277924" cy="827805"/>
        </a:xfrm>
      </dgm:spPr>
      <dgm:t>
        <a:bodyPr/>
        <a:lstStyle/>
        <a:p>
          <a:r>
            <a:rPr lang="es-CO">
              <a:latin typeface="+mj-lt"/>
              <a:ea typeface="+mn-ea"/>
              <a:cs typeface="+mn-cs"/>
            </a:rPr>
            <a:t>Bicicleta.</a:t>
          </a:r>
          <a:endParaRPr lang="es-CO" dirty="0">
            <a:latin typeface="+mj-lt"/>
            <a:ea typeface="+mn-ea"/>
            <a:cs typeface="+mn-cs"/>
          </a:endParaRPr>
        </a:p>
      </dgm:t>
    </dgm:pt>
    <dgm:pt modelId="{BE3CFDCC-A8E8-4DF8-A971-A0FCF32706B5}" type="parTrans" cxnId="{0CA7E707-7EF2-469A-AF4B-3B34DCEFA768}">
      <dgm:prSet/>
      <dgm:spPr/>
      <dgm:t>
        <a:bodyPr/>
        <a:lstStyle/>
        <a:p>
          <a:endParaRPr lang="es-CO"/>
        </a:p>
      </dgm:t>
    </dgm:pt>
    <dgm:pt modelId="{0E2DB3C3-28CC-4EDE-92AC-C86EB8F9A3E2}" type="sibTrans" cxnId="{0CA7E707-7EF2-469A-AF4B-3B34DCEFA768}">
      <dgm:prSet/>
      <dgm:spPr/>
      <dgm:t>
        <a:bodyPr/>
        <a:lstStyle/>
        <a:p>
          <a:endParaRPr lang="es-CO"/>
        </a:p>
      </dgm:t>
    </dgm:pt>
    <dgm:pt modelId="{2B4BE327-EE10-40D7-A2B8-632222D00678}">
      <dgm:prSet phldrT="[Texto]"/>
      <dgm:spPr>
        <a:xfrm rot="10800000">
          <a:off x="1707348" y="1388578"/>
          <a:ext cx="1120124" cy="1120124"/>
        </a:xfrm>
      </dgm:spPr>
      <dgm:t>
        <a:bodyPr/>
        <a:lstStyle/>
        <a:p>
          <a:r>
            <a:rPr lang="es-CO" dirty="0">
              <a:latin typeface="+mj-lt"/>
              <a:ea typeface="+mn-ea"/>
              <a:cs typeface="+mn-cs"/>
            </a:rPr>
            <a:t>CAMBIO DE HÁBITOS DE DESPLAZAMIENTO</a:t>
          </a:r>
        </a:p>
      </dgm:t>
    </dgm:pt>
    <dgm:pt modelId="{EA6D9011-19DD-4333-B7A7-D74D85E19A6E}" type="parTrans" cxnId="{E73349F0-93D3-49A3-96A2-4D39F9BEAB3F}">
      <dgm:prSet/>
      <dgm:spPr/>
      <dgm:t>
        <a:bodyPr/>
        <a:lstStyle/>
        <a:p>
          <a:endParaRPr lang="es-CO"/>
        </a:p>
      </dgm:t>
    </dgm:pt>
    <dgm:pt modelId="{13A97B13-6F00-40D2-B5F7-C29A5024C198}" type="sibTrans" cxnId="{E73349F0-93D3-49A3-96A2-4D39F9BEAB3F}">
      <dgm:prSet/>
      <dgm:spPr/>
      <dgm:t>
        <a:bodyPr/>
        <a:lstStyle/>
        <a:p>
          <a:endParaRPr lang="es-CO"/>
        </a:p>
      </dgm:t>
    </dgm:pt>
    <dgm:pt modelId="{1DD5416F-AE60-45D4-A7E0-0345D48231D4}">
      <dgm:prSet phldrT="[Texto]"/>
      <dgm:spPr>
        <a:xfrm>
          <a:off x="2085035" y="1828350"/>
          <a:ext cx="1277924" cy="827805"/>
        </a:xfrm>
      </dgm:spPr>
      <dgm:t>
        <a:bodyPr/>
        <a:lstStyle/>
        <a:p>
          <a:r>
            <a:rPr lang="es-CO" dirty="0">
              <a:latin typeface="+mj-lt"/>
              <a:ea typeface="+mn-ea"/>
              <a:cs typeface="+mn-cs"/>
            </a:rPr>
            <a:t>Re-organización de jornadas laborales</a:t>
          </a:r>
        </a:p>
      </dgm:t>
    </dgm:pt>
    <dgm:pt modelId="{68C94E72-7460-43BC-B682-3D4BA6602CB1}" type="parTrans" cxnId="{CE6C6169-DBC5-4537-B161-10E313E0B5D8}">
      <dgm:prSet/>
      <dgm:spPr/>
      <dgm:t>
        <a:bodyPr/>
        <a:lstStyle/>
        <a:p>
          <a:endParaRPr lang="es-CO"/>
        </a:p>
      </dgm:t>
    </dgm:pt>
    <dgm:pt modelId="{F2F49239-4EC5-44EF-8E53-AE92D0BE6D6B}" type="sibTrans" cxnId="{CE6C6169-DBC5-4537-B161-10E313E0B5D8}">
      <dgm:prSet/>
      <dgm:spPr/>
      <dgm:t>
        <a:bodyPr/>
        <a:lstStyle/>
        <a:p>
          <a:endParaRPr lang="es-CO"/>
        </a:p>
      </dgm:t>
    </dgm:pt>
    <dgm:pt modelId="{8877F459-5283-4BE2-AE1D-2FC9F5D90A9C}">
      <dgm:prSet phldrT="[Texto]"/>
      <dgm:spPr>
        <a:xfrm>
          <a:off x="2085035" y="69263"/>
          <a:ext cx="1277924" cy="827805"/>
        </a:xfrm>
      </dgm:spPr>
      <dgm:t>
        <a:bodyPr/>
        <a:lstStyle/>
        <a:p>
          <a:r>
            <a:rPr lang="es-CO" dirty="0">
              <a:latin typeface="+mj-lt"/>
              <a:ea typeface="+mn-ea"/>
              <a:cs typeface="+mn-cs"/>
            </a:rPr>
            <a:t>Transporte Colectivo</a:t>
          </a:r>
        </a:p>
      </dgm:t>
    </dgm:pt>
    <dgm:pt modelId="{FD6C3D0D-25AC-4442-B4A9-5BD4791513D5}" type="parTrans" cxnId="{3A55249D-BD0F-42FD-AA11-D52B52C8089A}">
      <dgm:prSet/>
      <dgm:spPr/>
      <dgm:t>
        <a:bodyPr/>
        <a:lstStyle/>
        <a:p>
          <a:endParaRPr lang="es-CO"/>
        </a:p>
      </dgm:t>
    </dgm:pt>
    <dgm:pt modelId="{474611CA-5702-42B5-9837-CD649C919A57}" type="sibTrans" cxnId="{3A55249D-BD0F-42FD-AA11-D52B52C8089A}">
      <dgm:prSet/>
      <dgm:spPr/>
      <dgm:t>
        <a:bodyPr/>
        <a:lstStyle/>
        <a:p>
          <a:endParaRPr lang="es-CO"/>
        </a:p>
      </dgm:t>
    </dgm:pt>
    <dgm:pt modelId="{ABDDDC0E-7BDE-4BFC-AE85-2608DDCA30AC}">
      <dgm:prSet phldrT="[Texto]" custT="1"/>
      <dgm:spPr>
        <a:xfrm>
          <a:off x="0" y="69263"/>
          <a:ext cx="1277924" cy="827805"/>
        </a:xfrm>
      </dgm:spPr>
      <dgm:t>
        <a:bodyPr/>
        <a:lstStyle/>
        <a:p>
          <a:r>
            <a:rPr lang="es-CO" sz="1200" dirty="0" err="1">
              <a:latin typeface="+mj-lt"/>
              <a:ea typeface="+mn-ea"/>
              <a:cs typeface="+mn-cs"/>
            </a:rPr>
            <a:t>Carsharing</a:t>
          </a:r>
          <a:endParaRPr lang="es-CO" sz="1200" dirty="0">
            <a:latin typeface="+mj-lt"/>
            <a:ea typeface="+mn-ea"/>
            <a:cs typeface="+mn-cs"/>
          </a:endParaRPr>
        </a:p>
      </dgm:t>
    </dgm:pt>
    <dgm:pt modelId="{3ABA8632-4E61-46F8-9A27-D4A4437F8A9E}" type="parTrans" cxnId="{97FF0AD3-4789-4382-90DE-C9824A390343}">
      <dgm:prSet/>
      <dgm:spPr/>
      <dgm:t>
        <a:bodyPr/>
        <a:lstStyle/>
        <a:p>
          <a:endParaRPr lang="es-CO"/>
        </a:p>
      </dgm:t>
    </dgm:pt>
    <dgm:pt modelId="{E6CE958B-5373-48FC-A164-32DDE0101894}" type="sibTrans" cxnId="{97FF0AD3-4789-4382-90DE-C9824A390343}">
      <dgm:prSet/>
      <dgm:spPr/>
      <dgm:t>
        <a:bodyPr/>
        <a:lstStyle/>
        <a:p>
          <a:endParaRPr lang="es-CO"/>
        </a:p>
      </dgm:t>
    </dgm:pt>
    <dgm:pt modelId="{40470C7B-BED6-964B-AFDA-3371B3CE1DC7}">
      <dgm:prSet phldrT="[Texto]"/>
      <dgm:spPr>
        <a:xfrm rot="5400000">
          <a:off x="1707348" y="216716"/>
          <a:ext cx="1120124" cy="1120124"/>
        </a:xfrm>
      </dgm:spPr>
      <dgm:t>
        <a:bodyPr/>
        <a:lstStyle/>
        <a:p>
          <a:r>
            <a:rPr lang="es-CO" dirty="0">
              <a:latin typeface="+mj-lt"/>
              <a:ea typeface="+mn-ea"/>
              <a:cs typeface="+mn-cs"/>
            </a:rPr>
            <a:t>USO DE MODOS ALTERNOS</a:t>
          </a:r>
        </a:p>
      </dgm:t>
    </dgm:pt>
    <dgm:pt modelId="{D4C39113-A90B-FA4C-8982-CD47EF00E897}" type="parTrans" cxnId="{B436E2B4-2877-0D44-AB25-5F0430476903}">
      <dgm:prSet/>
      <dgm:spPr/>
      <dgm:t>
        <a:bodyPr/>
        <a:lstStyle/>
        <a:p>
          <a:endParaRPr lang="en-US"/>
        </a:p>
      </dgm:t>
    </dgm:pt>
    <dgm:pt modelId="{A7F700E1-B14A-0E40-90D5-7A423168C046}" type="sibTrans" cxnId="{B436E2B4-2877-0D44-AB25-5F0430476903}">
      <dgm:prSet/>
      <dgm:spPr/>
      <dgm:t>
        <a:bodyPr/>
        <a:lstStyle/>
        <a:p>
          <a:endParaRPr lang="en-US"/>
        </a:p>
      </dgm:t>
    </dgm:pt>
    <dgm:pt modelId="{11AE7497-E31B-3646-AE38-255A41668097}">
      <dgm:prSet phldrT="[Texto]"/>
      <dgm:spPr>
        <a:xfrm>
          <a:off x="2085035" y="1828350"/>
          <a:ext cx="1277924" cy="827805"/>
        </a:xfrm>
      </dgm:spPr>
      <dgm:t>
        <a:bodyPr/>
        <a:lstStyle/>
        <a:p>
          <a:r>
            <a:rPr lang="es-CO" dirty="0">
              <a:latin typeface="+mj-lt"/>
              <a:ea typeface="+mn-ea"/>
              <a:cs typeface="+mn-cs"/>
            </a:rPr>
            <a:t>Uso de tecnologías de información</a:t>
          </a:r>
        </a:p>
      </dgm:t>
    </dgm:pt>
    <dgm:pt modelId="{9A199B53-73BC-3942-BA44-13C46A6B823F}" type="parTrans" cxnId="{63A7146A-2B10-C946-97E9-745BCA8AAD2C}">
      <dgm:prSet/>
      <dgm:spPr/>
      <dgm:t>
        <a:bodyPr/>
        <a:lstStyle/>
        <a:p>
          <a:endParaRPr lang="en-US"/>
        </a:p>
      </dgm:t>
    </dgm:pt>
    <dgm:pt modelId="{17E8EC1D-2353-944B-9464-EC77A598FD48}" type="sibTrans" cxnId="{63A7146A-2B10-C946-97E9-745BCA8AAD2C}">
      <dgm:prSet/>
      <dgm:spPr/>
      <dgm:t>
        <a:bodyPr/>
        <a:lstStyle/>
        <a:p>
          <a:endParaRPr lang="en-US"/>
        </a:p>
      </dgm:t>
    </dgm:pt>
    <dgm:pt modelId="{4EFA2E53-4FB5-F54B-A303-09DC4484003E}">
      <dgm:prSet phldrT="[Texto]"/>
      <dgm:spPr>
        <a:xfrm rot="16200000">
          <a:off x="535486" y="1388578"/>
          <a:ext cx="1120124" cy="1120124"/>
        </a:xfrm>
      </dgm:spPr>
      <dgm:t>
        <a:bodyPr/>
        <a:lstStyle/>
        <a:p>
          <a:r>
            <a:rPr lang="es-CO" dirty="0">
              <a:latin typeface="+mj-lt"/>
              <a:ea typeface="+mn-ea"/>
              <a:cs typeface="+mn-cs"/>
            </a:rPr>
            <a:t>MEJORAS DE INFRAESTRUCTURA</a:t>
          </a:r>
        </a:p>
      </dgm:t>
    </dgm:pt>
    <dgm:pt modelId="{5BEF7EC2-56EE-CE4C-810E-18752AEAAB54}" type="parTrans" cxnId="{C4627D34-759B-6D48-9101-F377E37C83C3}">
      <dgm:prSet/>
      <dgm:spPr/>
      <dgm:t>
        <a:bodyPr/>
        <a:lstStyle/>
        <a:p>
          <a:endParaRPr lang="en-US"/>
        </a:p>
      </dgm:t>
    </dgm:pt>
    <dgm:pt modelId="{CD320233-E144-0B42-BB83-B8BD7E8A6FB3}" type="sibTrans" cxnId="{C4627D34-759B-6D48-9101-F377E37C83C3}">
      <dgm:prSet/>
      <dgm:spPr/>
      <dgm:t>
        <a:bodyPr/>
        <a:lstStyle/>
        <a:p>
          <a:endParaRPr lang="en-US"/>
        </a:p>
      </dgm:t>
    </dgm:pt>
    <dgm:pt modelId="{402C43F0-2A42-A347-9C8C-4A81032F1BE2}">
      <dgm:prSet phldrT="[Texto]"/>
      <dgm:spPr>
        <a:xfrm>
          <a:off x="0" y="1828350"/>
          <a:ext cx="1277924" cy="827805"/>
        </a:xfrm>
      </dgm:spPr>
      <dgm:t>
        <a:bodyPr/>
        <a:lstStyle/>
        <a:p>
          <a:r>
            <a:rPr lang="es-CO">
              <a:latin typeface="+mj-lt"/>
              <a:ea typeface="+mn-ea"/>
              <a:cs typeface="+mn-cs"/>
            </a:rPr>
            <a:t>Estacionamientos</a:t>
          </a:r>
          <a:endParaRPr lang="es-CO" dirty="0">
            <a:latin typeface="+mj-lt"/>
            <a:ea typeface="+mn-ea"/>
            <a:cs typeface="+mn-cs"/>
          </a:endParaRPr>
        </a:p>
      </dgm:t>
    </dgm:pt>
    <dgm:pt modelId="{CF34ACBB-81F9-284C-A968-887A1312E2F4}" type="parTrans" cxnId="{61C74637-CD5F-034F-8FE7-55C360951F31}">
      <dgm:prSet/>
      <dgm:spPr/>
      <dgm:t>
        <a:bodyPr/>
        <a:lstStyle/>
        <a:p>
          <a:endParaRPr lang="en-US"/>
        </a:p>
      </dgm:t>
    </dgm:pt>
    <dgm:pt modelId="{896F2F5D-2335-A042-BAF4-51B537FD7B2E}" type="sibTrans" cxnId="{61C74637-CD5F-034F-8FE7-55C360951F31}">
      <dgm:prSet/>
      <dgm:spPr/>
      <dgm:t>
        <a:bodyPr/>
        <a:lstStyle/>
        <a:p>
          <a:endParaRPr lang="en-US"/>
        </a:p>
      </dgm:t>
    </dgm:pt>
    <dgm:pt modelId="{45F10548-FA8D-2941-9CA8-9C0EF7EC205E}">
      <dgm:prSet phldrT="[Texto]"/>
      <dgm:spPr>
        <a:xfrm>
          <a:off x="0" y="1828350"/>
          <a:ext cx="1277924" cy="827805"/>
        </a:xfrm>
      </dgm:spPr>
      <dgm:t>
        <a:bodyPr/>
        <a:lstStyle/>
        <a:p>
          <a:r>
            <a:rPr lang="es-CO" dirty="0">
              <a:latin typeface="+mj-lt"/>
              <a:ea typeface="+mn-ea"/>
              <a:cs typeface="+mn-cs"/>
            </a:rPr>
            <a:t>Accesos</a:t>
          </a:r>
        </a:p>
      </dgm:t>
    </dgm:pt>
    <dgm:pt modelId="{7841EE4D-21CD-434D-B15A-F8BE9F308A0E}" type="parTrans" cxnId="{02B2EDAA-530A-254F-B1A3-B8B242ECE57E}">
      <dgm:prSet/>
      <dgm:spPr/>
      <dgm:t>
        <a:bodyPr/>
        <a:lstStyle/>
        <a:p>
          <a:endParaRPr lang="en-US"/>
        </a:p>
      </dgm:t>
    </dgm:pt>
    <dgm:pt modelId="{1C79582F-4FA3-3545-974F-110B7D6E1D07}" type="sibTrans" cxnId="{02B2EDAA-530A-254F-B1A3-B8B242ECE57E}">
      <dgm:prSet/>
      <dgm:spPr/>
      <dgm:t>
        <a:bodyPr/>
        <a:lstStyle/>
        <a:p>
          <a:endParaRPr lang="en-US"/>
        </a:p>
      </dgm:t>
    </dgm:pt>
    <dgm:pt modelId="{0D74F9FB-1217-8D45-AEBE-A269F70B5413}">
      <dgm:prSet phldrT="[Texto]"/>
      <dgm:spPr>
        <a:xfrm>
          <a:off x="0" y="1828350"/>
          <a:ext cx="1277924" cy="827805"/>
        </a:xfrm>
      </dgm:spPr>
      <dgm:t>
        <a:bodyPr/>
        <a:lstStyle/>
        <a:p>
          <a:r>
            <a:rPr lang="es-CO" dirty="0">
              <a:latin typeface="+mj-lt"/>
              <a:ea typeface="+mn-ea"/>
              <a:cs typeface="+mn-cs"/>
            </a:rPr>
            <a:t>Zona de taxis</a:t>
          </a:r>
        </a:p>
      </dgm:t>
    </dgm:pt>
    <dgm:pt modelId="{57F84A17-5EA5-E141-B29B-CC36C9D825BE}" type="parTrans" cxnId="{2C096A17-A121-424C-8085-756C141F6E79}">
      <dgm:prSet/>
      <dgm:spPr/>
      <dgm:t>
        <a:bodyPr/>
        <a:lstStyle/>
        <a:p>
          <a:endParaRPr lang="en-US"/>
        </a:p>
      </dgm:t>
    </dgm:pt>
    <dgm:pt modelId="{497DC560-1159-B741-AB10-0C726F2063D9}" type="sibTrans" cxnId="{2C096A17-A121-424C-8085-756C141F6E79}">
      <dgm:prSet/>
      <dgm:spPr/>
      <dgm:t>
        <a:bodyPr/>
        <a:lstStyle/>
        <a:p>
          <a:endParaRPr lang="en-US"/>
        </a:p>
      </dgm:t>
    </dgm:pt>
    <dgm:pt modelId="{3BC388F1-18F9-4776-845B-1BDACA47AAAF}">
      <dgm:prSet phldrT="[Texto]" custT="1"/>
      <dgm:spPr>
        <a:xfrm>
          <a:off x="0" y="69263"/>
          <a:ext cx="1277924" cy="827805"/>
        </a:xfrm>
      </dgm:spPr>
      <dgm:t>
        <a:bodyPr/>
        <a:lstStyle/>
        <a:p>
          <a:r>
            <a:rPr lang="es-CO" sz="1200" dirty="0">
              <a:latin typeface="+mj-lt"/>
              <a:ea typeface="+mn-ea"/>
              <a:cs typeface="+mn-cs"/>
            </a:rPr>
            <a:t>Conducción económica</a:t>
          </a:r>
        </a:p>
      </dgm:t>
    </dgm:pt>
    <dgm:pt modelId="{468D97BA-46C3-4259-B073-736D66927A36}" type="parTrans" cxnId="{BF9B411E-B023-417D-B6B5-5EC034CB0FF7}">
      <dgm:prSet/>
      <dgm:spPr/>
      <dgm:t>
        <a:bodyPr/>
        <a:lstStyle/>
        <a:p>
          <a:endParaRPr lang="es-CO"/>
        </a:p>
      </dgm:t>
    </dgm:pt>
    <dgm:pt modelId="{6197B878-9F23-46CB-ABE5-BEA19B5DAFAB}" type="sibTrans" cxnId="{BF9B411E-B023-417D-B6B5-5EC034CB0FF7}">
      <dgm:prSet/>
      <dgm:spPr/>
      <dgm:t>
        <a:bodyPr/>
        <a:lstStyle/>
        <a:p>
          <a:endParaRPr lang="es-CO"/>
        </a:p>
      </dgm:t>
    </dgm:pt>
    <dgm:pt modelId="{0509B8A1-D1BE-41C7-A601-3A5D9ED61CA2}">
      <dgm:prSet phldrT="[Texto]" custT="1"/>
      <dgm:spPr>
        <a:xfrm>
          <a:off x="0" y="69263"/>
          <a:ext cx="1277924" cy="827805"/>
        </a:xfrm>
      </dgm:spPr>
      <dgm:t>
        <a:bodyPr/>
        <a:lstStyle/>
        <a:p>
          <a:r>
            <a:rPr lang="es-CO" sz="1200" dirty="0">
              <a:latin typeface="+mj-lt"/>
              <a:ea typeface="+mn-ea"/>
              <a:cs typeface="+mn-cs"/>
            </a:rPr>
            <a:t>Conducción segura</a:t>
          </a:r>
        </a:p>
      </dgm:t>
    </dgm:pt>
    <dgm:pt modelId="{0C61C58F-14C1-416A-8346-BB6C45DD5409}" type="parTrans" cxnId="{0DFE1A07-3993-4A7E-B756-84E6A37FCB8B}">
      <dgm:prSet/>
      <dgm:spPr/>
      <dgm:t>
        <a:bodyPr/>
        <a:lstStyle/>
        <a:p>
          <a:endParaRPr lang="es-CO"/>
        </a:p>
      </dgm:t>
    </dgm:pt>
    <dgm:pt modelId="{F5B38726-CBD6-4781-9A91-7C43899033BB}" type="sibTrans" cxnId="{0DFE1A07-3993-4A7E-B756-84E6A37FCB8B}">
      <dgm:prSet/>
      <dgm:spPr/>
      <dgm:t>
        <a:bodyPr/>
        <a:lstStyle/>
        <a:p>
          <a:endParaRPr lang="es-CO"/>
        </a:p>
      </dgm:t>
    </dgm:pt>
    <dgm:pt modelId="{8695868C-8DF5-4E9F-8DA8-25BE5DD4B488}">
      <dgm:prSet phldrT="[Texto]"/>
      <dgm:spPr>
        <a:xfrm>
          <a:off x="2085035" y="69263"/>
          <a:ext cx="1277924" cy="827805"/>
        </a:xfrm>
      </dgm:spPr>
      <dgm:t>
        <a:bodyPr/>
        <a:lstStyle/>
        <a:p>
          <a:r>
            <a:rPr lang="es-CO">
              <a:latin typeface="+mj-lt"/>
              <a:ea typeface="+mn-ea"/>
              <a:cs typeface="+mn-cs"/>
            </a:rPr>
            <a:t>Caminata</a:t>
          </a:r>
          <a:endParaRPr lang="es-CO" dirty="0">
            <a:latin typeface="+mj-lt"/>
            <a:ea typeface="+mn-ea"/>
            <a:cs typeface="+mn-cs"/>
          </a:endParaRPr>
        </a:p>
      </dgm:t>
    </dgm:pt>
    <dgm:pt modelId="{38DF0FA2-6E04-4382-9ED5-130851B11883}" type="parTrans" cxnId="{BA89B0E6-DD8A-4789-A331-1B5DF4C77DCE}">
      <dgm:prSet/>
      <dgm:spPr/>
      <dgm:t>
        <a:bodyPr/>
        <a:lstStyle/>
        <a:p>
          <a:endParaRPr lang="es-CO"/>
        </a:p>
      </dgm:t>
    </dgm:pt>
    <dgm:pt modelId="{B63B9606-89ED-4DBE-839B-9489D7FE6800}" type="sibTrans" cxnId="{BA89B0E6-DD8A-4789-A331-1B5DF4C77DCE}">
      <dgm:prSet/>
      <dgm:spPr/>
      <dgm:t>
        <a:bodyPr/>
        <a:lstStyle/>
        <a:p>
          <a:endParaRPr lang="es-CO"/>
        </a:p>
      </dgm:t>
    </dgm:pt>
    <dgm:pt modelId="{DB6D91AF-64EC-4BB8-BFCD-292F551A9CA1}" type="pres">
      <dgm:prSet presAssocID="{08DA7788-3E59-4D1F-A1EC-A329B9BA7C70}" presName="cycleMatrixDiagram" presStyleCnt="0">
        <dgm:presLayoutVars>
          <dgm:chMax val="1"/>
          <dgm:dir/>
          <dgm:animLvl val="lvl"/>
          <dgm:resizeHandles val="exact"/>
        </dgm:presLayoutVars>
      </dgm:prSet>
      <dgm:spPr/>
    </dgm:pt>
    <dgm:pt modelId="{AB87C7A0-4C9A-471D-BC1B-D195EF06A33B}" type="pres">
      <dgm:prSet presAssocID="{08DA7788-3E59-4D1F-A1EC-A329B9BA7C70}" presName="children" presStyleCnt="0"/>
      <dgm:spPr/>
    </dgm:pt>
    <dgm:pt modelId="{ED15E625-9B82-4A23-99FD-40A31894A020}" type="pres">
      <dgm:prSet presAssocID="{08DA7788-3E59-4D1F-A1EC-A329B9BA7C70}" presName="child1group" presStyleCnt="0"/>
      <dgm:spPr/>
    </dgm:pt>
    <dgm:pt modelId="{BCB021CC-3AD0-43C9-B8F4-23B9211C6E1C}" type="pres">
      <dgm:prSet presAssocID="{08DA7788-3E59-4D1F-A1EC-A329B9BA7C70}" presName="child1" presStyleLbl="bgAcc1" presStyleIdx="0" presStyleCnt="4"/>
      <dgm:spPr>
        <a:prstGeom prst="roundRect">
          <a:avLst>
            <a:gd name="adj" fmla="val 10000"/>
          </a:avLst>
        </a:prstGeom>
      </dgm:spPr>
    </dgm:pt>
    <dgm:pt modelId="{13D2DF29-3EAB-4042-A8E4-CCCB543ED881}" type="pres">
      <dgm:prSet presAssocID="{08DA7788-3E59-4D1F-A1EC-A329B9BA7C70}" presName="child1Text" presStyleLbl="bgAcc1" presStyleIdx="0" presStyleCnt="4">
        <dgm:presLayoutVars>
          <dgm:bulletEnabled val="1"/>
        </dgm:presLayoutVars>
      </dgm:prSet>
      <dgm:spPr/>
    </dgm:pt>
    <dgm:pt modelId="{37673502-A27A-415F-9975-E8E1394B0EBF}" type="pres">
      <dgm:prSet presAssocID="{08DA7788-3E59-4D1F-A1EC-A329B9BA7C70}" presName="child2group" presStyleCnt="0"/>
      <dgm:spPr/>
    </dgm:pt>
    <dgm:pt modelId="{5B020A03-930C-4EC6-A077-DB850687476B}" type="pres">
      <dgm:prSet presAssocID="{08DA7788-3E59-4D1F-A1EC-A329B9BA7C70}" presName="child2" presStyleLbl="bgAcc1" presStyleIdx="1" presStyleCnt="4"/>
      <dgm:spPr>
        <a:prstGeom prst="roundRect">
          <a:avLst>
            <a:gd name="adj" fmla="val 10000"/>
          </a:avLst>
        </a:prstGeom>
      </dgm:spPr>
    </dgm:pt>
    <dgm:pt modelId="{F337E726-EDDE-492C-AC03-55D66F34F9FE}" type="pres">
      <dgm:prSet presAssocID="{08DA7788-3E59-4D1F-A1EC-A329B9BA7C70}" presName="child2Text" presStyleLbl="bgAcc1" presStyleIdx="1" presStyleCnt="4">
        <dgm:presLayoutVars>
          <dgm:bulletEnabled val="1"/>
        </dgm:presLayoutVars>
      </dgm:prSet>
      <dgm:spPr/>
    </dgm:pt>
    <dgm:pt modelId="{825F28CE-5284-4BF1-B356-0941E42BEC39}" type="pres">
      <dgm:prSet presAssocID="{08DA7788-3E59-4D1F-A1EC-A329B9BA7C70}" presName="child3group" presStyleCnt="0"/>
      <dgm:spPr/>
    </dgm:pt>
    <dgm:pt modelId="{FBB70C74-23CF-4E80-B094-825CF7B2E64A}" type="pres">
      <dgm:prSet presAssocID="{08DA7788-3E59-4D1F-A1EC-A329B9BA7C70}" presName="child3" presStyleLbl="bgAcc1" presStyleIdx="2" presStyleCnt="4"/>
      <dgm:spPr>
        <a:prstGeom prst="roundRect">
          <a:avLst>
            <a:gd name="adj" fmla="val 10000"/>
          </a:avLst>
        </a:prstGeom>
      </dgm:spPr>
    </dgm:pt>
    <dgm:pt modelId="{89863515-1E4B-42D7-8D04-8AEA4390B6B8}" type="pres">
      <dgm:prSet presAssocID="{08DA7788-3E59-4D1F-A1EC-A329B9BA7C70}" presName="child3Text" presStyleLbl="bgAcc1" presStyleIdx="2" presStyleCnt="4">
        <dgm:presLayoutVars>
          <dgm:bulletEnabled val="1"/>
        </dgm:presLayoutVars>
      </dgm:prSet>
      <dgm:spPr/>
    </dgm:pt>
    <dgm:pt modelId="{A2164CCA-FBC1-4886-A848-640EBAD43F81}" type="pres">
      <dgm:prSet presAssocID="{08DA7788-3E59-4D1F-A1EC-A329B9BA7C70}" presName="child4group" presStyleCnt="0"/>
      <dgm:spPr/>
    </dgm:pt>
    <dgm:pt modelId="{FEFAC7E9-0570-4BB1-9FAB-BC4F432D620A}" type="pres">
      <dgm:prSet presAssocID="{08DA7788-3E59-4D1F-A1EC-A329B9BA7C70}" presName="child4" presStyleLbl="bgAcc1" presStyleIdx="3" presStyleCnt="4"/>
      <dgm:spPr>
        <a:prstGeom prst="roundRect">
          <a:avLst>
            <a:gd name="adj" fmla="val 10000"/>
          </a:avLst>
        </a:prstGeom>
      </dgm:spPr>
    </dgm:pt>
    <dgm:pt modelId="{4EF3FF71-6B2C-4527-B983-25AC542A00CF}" type="pres">
      <dgm:prSet presAssocID="{08DA7788-3E59-4D1F-A1EC-A329B9BA7C70}" presName="child4Text" presStyleLbl="bgAcc1" presStyleIdx="3" presStyleCnt="4">
        <dgm:presLayoutVars>
          <dgm:bulletEnabled val="1"/>
        </dgm:presLayoutVars>
      </dgm:prSet>
      <dgm:spPr/>
    </dgm:pt>
    <dgm:pt modelId="{92C22587-BB61-478F-8CA9-F118453AB177}" type="pres">
      <dgm:prSet presAssocID="{08DA7788-3E59-4D1F-A1EC-A329B9BA7C70}" presName="childPlaceholder" presStyleCnt="0"/>
      <dgm:spPr/>
    </dgm:pt>
    <dgm:pt modelId="{32BF71D8-B93A-4A74-AED2-8568C59E1E82}" type="pres">
      <dgm:prSet presAssocID="{08DA7788-3E59-4D1F-A1EC-A329B9BA7C70}" presName="circle" presStyleCnt="0"/>
      <dgm:spPr/>
    </dgm:pt>
    <dgm:pt modelId="{31CA1EB3-A5E1-41CE-818F-66E69FB1931D}" type="pres">
      <dgm:prSet presAssocID="{08DA7788-3E59-4D1F-A1EC-A329B9BA7C70}" presName="quadrant1" presStyleLbl="node1" presStyleIdx="0" presStyleCnt="4">
        <dgm:presLayoutVars>
          <dgm:chMax val="1"/>
          <dgm:bulletEnabled val="1"/>
        </dgm:presLayoutVars>
      </dgm:prSet>
      <dgm:spPr>
        <a:prstGeom prst="pieWedge">
          <a:avLst/>
        </a:prstGeom>
      </dgm:spPr>
    </dgm:pt>
    <dgm:pt modelId="{E8D2109E-1B14-4CC2-9325-8D631B3B6BD4}" type="pres">
      <dgm:prSet presAssocID="{08DA7788-3E59-4D1F-A1EC-A329B9BA7C70}" presName="quadrant2" presStyleLbl="node1" presStyleIdx="1" presStyleCnt="4">
        <dgm:presLayoutVars>
          <dgm:chMax val="1"/>
          <dgm:bulletEnabled val="1"/>
        </dgm:presLayoutVars>
      </dgm:prSet>
      <dgm:spPr>
        <a:prstGeom prst="pieWedge">
          <a:avLst/>
        </a:prstGeom>
      </dgm:spPr>
    </dgm:pt>
    <dgm:pt modelId="{C7857DE4-C4CB-4222-973B-99350BCC5386}" type="pres">
      <dgm:prSet presAssocID="{08DA7788-3E59-4D1F-A1EC-A329B9BA7C70}" presName="quadrant3" presStyleLbl="node1" presStyleIdx="2" presStyleCnt="4">
        <dgm:presLayoutVars>
          <dgm:chMax val="1"/>
          <dgm:bulletEnabled val="1"/>
        </dgm:presLayoutVars>
      </dgm:prSet>
      <dgm:spPr>
        <a:prstGeom prst="pieWedge">
          <a:avLst/>
        </a:prstGeom>
      </dgm:spPr>
    </dgm:pt>
    <dgm:pt modelId="{C0EC19FA-DFC8-4D95-893D-642235FFF546}" type="pres">
      <dgm:prSet presAssocID="{08DA7788-3E59-4D1F-A1EC-A329B9BA7C70}" presName="quadrant4" presStyleLbl="node1" presStyleIdx="3" presStyleCnt="4">
        <dgm:presLayoutVars>
          <dgm:chMax val="1"/>
          <dgm:bulletEnabled val="1"/>
        </dgm:presLayoutVars>
      </dgm:prSet>
      <dgm:spPr>
        <a:prstGeom prst="pieWedge">
          <a:avLst/>
        </a:prstGeom>
      </dgm:spPr>
    </dgm:pt>
    <dgm:pt modelId="{F84C804A-7AE9-4B4C-852C-B3C8E8ECE607}" type="pres">
      <dgm:prSet presAssocID="{08DA7788-3E59-4D1F-A1EC-A329B9BA7C70}" presName="quadrantPlaceholder" presStyleCnt="0"/>
      <dgm:spPr/>
    </dgm:pt>
    <dgm:pt modelId="{4686A0DE-4381-4470-9C52-83EEADE3E18A}" type="pres">
      <dgm:prSet presAssocID="{08DA7788-3E59-4D1F-A1EC-A329B9BA7C70}" presName="center1" presStyleLbl="fgShp" presStyleIdx="0" presStyleCnt="2"/>
      <dgm:spPr>
        <a:xfrm>
          <a:off x="1488109" y="1129889"/>
          <a:ext cx="386740" cy="336296"/>
        </a:xfrm>
        <a:prstGeom prst="circularArrow">
          <a:avLst/>
        </a:prstGeom>
      </dgm:spPr>
    </dgm:pt>
    <dgm:pt modelId="{AA437395-6F84-4BEC-A0B4-86084DBD09FB}" type="pres">
      <dgm:prSet presAssocID="{08DA7788-3E59-4D1F-A1EC-A329B9BA7C70}" presName="center2" presStyleLbl="fgShp" presStyleIdx="1" presStyleCnt="2"/>
      <dgm:spPr>
        <a:xfrm rot="10800000">
          <a:off x="1488109" y="1259234"/>
          <a:ext cx="386740" cy="336296"/>
        </a:xfrm>
        <a:prstGeom prst="circularArrow">
          <a:avLst/>
        </a:prstGeom>
      </dgm:spPr>
    </dgm:pt>
  </dgm:ptLst>
  <dgm:cxnLst>
    <dgm:cxn modelId="{8DAA1793-BF08-4EFB-ADD1-53A4347DFAD6}" type="presOf" srcId="{70339177-89D2-431D-9028-9EDAD9C2A9D5}" destId="{13D2DF29-3EAB-4042-A8E4-CCCB543ED881}" srcOrd="1" destOrd="0" presId="urn:microsoft.com/office/officeart/2005/8/layout/cycle4#1"/>
    <dgm:cxn modelId="{D3D6192E-5235-44DC-B439-CA55A0BA66B0}" type="presOf" srcId="{ABDDDC0E-7BDE-4BFC-AE85-2608DDCA30AC}" destId="{13D2DF29-3EAB-4042-A8E4-CCCB543ED881}" srcOrd="1" destOrd="1" presId="urn:microsoft.com/office/officeart/2005/8/layout/cycle4#1"/>
    <dgm:cxn modelId="{DE80003A-AFCE-4977-84E8-EF88D729BAEE}" type="presOf" srcId="{3BC388F1-18F9-4776-845B-1BDACA47AAAF}" destId="{13D2DF29-3EAB-4042-A8E4-CCCB543ED881}" srcOrd="1" destOrd="2" presId="urn:microsoft.com/office/officeart/2005/8/layout/cycle4#1"/>
    <dgm:cxn modelId="{7EA04601-C309-48CF-A419-C89CF390CB5D}" type="presOf" srcId="{40470C7B-BED6-964B-AFDA-3371B3CE1DC7}" destId="{E8D2109E-1B14-4CC2-9325-8D631B3B6BD4}" srcOrd="0" destOrd="0" presId="urn:microsoft.com/office/officeart/2005/8/layout/cycle4#1"/>
    <dgm:cxn modelId="{7C929E75-FC63-4097-811A-EFBC7AB1DFCC}" type="presOf" srcId="{491A8A02-8C02-470C-8E10-43B5CBC8216B}" destId="{F337E726-EDDE-492C-AC03-55D66F34F9FE}" srcOrd="1" destOrd="0" presId="urn:microsoft.com/office/officeart/2005/8/layout/cycle4#1"/>
    <dgm:cxn modelId="{0DFE1A07-3993-4A7E-B756-84E6A37FCB8B}" srcId="{D052C3D5-4F68-4BA1-BD91-282110328A7F}" destId="{0509B8A1-D1BE-41C7-A601-3A5D9ED61CA2}" srcOrd="3" destOrd="0" parTransId="{0C61C58F-14C1-416A-8346-BB6C45DD5409}" sibTransId="{F5B38726-CBD6-4781-9A91-7C43899033BB}"/>
    <dgm:cxn modelId="{F9153B8D-99DF-4E2D-8FFB-E0FDCC3EC2AB}" type="presOf" srcId="{8695868C-8DF5-4E9F-8DA8-25BE5DD4B488}" destId="{5B020A03-930C-4EC6-A077-DB850687476B}" srcOrd="0" destOrd="2" presId="urn:microsoft.com/office/officeart/2005/8/layout/cycle4#1"/>
    <dgm:cxn modelId="{E7A2E3F3-EEE2-4CB4-B2C4-CBD6F382589F}" type="presOf" srcId="{3BC388F1-18F9-4776-845B-1BDACA47AAAF}" destId="{BCB021CC-3AD0-43C9-B8F4-23B9211C6E1C}" srcOrd="0" destOrd="2" presId="urn:microsoft.com/office/officeart/2005/8/layout/cycle4#1"/>
    <dgm:cxn modelId="{589BB8FD-E686-43BA-8BC9-7BFCAAE347A1}" type="presOf" srcId="{70339177-89D2-431D-9028-9EDAD9C2A9D5}" destId="{BCB021CC-3AD0-43C9-B8F4-23B9211C6E1C}" srcOrd="0" destOrd="0" presId="urn:microsoft.com/office/officeart/2005/8/layout/cycle4#1"/>
    <dgm:cxn modelId="{D3994637-379F-4BB3-892F-C0641921A4C0}" type="presOf" srcId="{491A8A02-8C02-470C-8E10-43B5CBC8216B}" destId="{5B020A03-930C-4EC6-A077-DB850687476B}" srcOrd="0" destOrd="0" presId="urn:microsoft.com/office/officeart/2005/8/layout/cycle4#1"/>
    <dgm:cxn modelId="{25865B73-48F5-4524-8746-FC557E4717F6}" type="presOf" srcId="{402C43F0-2A42-A347-9C8C-4A81032F1BE2}" destId="{4EF3FF71-6B2C-4527-B983-25AC542A00CF}" srcOrd="1" destOrd="0" presId="urn:microsoft.com/office/officeart/2005/8/layout/cycle4#1"/>
    <dgm:cxn modelId="{730C7A0E-AF53-4B55-A114-BA018DA47B4A}" type="presOf" srcId="{8877F459-5283-4BE2-AE1D-2FC9F5D90A9C}" destId="{F337E726-EDDE-492C-AC03-55D66F34F9FE}" srcOrd="1" destOrd="1" presId="urn:microsoft.com/office/officeart/2005/8/layout/cycle4#1"/>
    <dgm:cxn modelId="{FDB6BCC8-E416-43C1-B2A2-E7346F79081D}" type="presOf" srcId="{45F10548-FA8D-2941-9CA8-9C0EF7EC205E}" destId="{FEFAC7E9-0570-4BB1-9FAB-BC4F432D620A}" srcOrd="0" destOrd="2" presId="urn:microsoft.com/office/officeart/2005/8/layout/cycle4#1"/>
    <dgm:cxn modelId="{940AC93D-7AB8-4EFF-8832-353B9C4DDD7C}" type="presOf" srcId="{11AE7497-E31B-3646-AE38-255A41668097}" destId="{89863515-1E4B-42D7-8D04-8AEA4390B6B8}" srcOrd="1" destOrd="1" presId="urn:microsoft.com/office/officeart/2005/8/layout/cycle4#1"/>
    <dgm:cxn modelId="{FF9B3441-F55F-4F8F-A500-B534569C0819}" type="presOf" srcId="{2B4BE327-EE10-40D7-A2B8-632222D00678}" destId="{C7857DE4-C4CB-4222-973B-99350BCC5386}" srcOrd="0" destOrd="0" presId="urn:microsoft.com/office/officeart/2005/8/layout/cycle4#1"/>
    <dgm:cxn modelId="{B92A5881-AB58-483C-8F91-42BBA14AE25F}" type="presOf" srcId="{8877F459-5283-4BE2-AE1D-2FC9F5D90A9C}" destId="{5B020A03-930C-4EC6-A077-DB850687476B}" srcOrd="0" destOrd="1" presId="urn:microsoft.com/office/officeart/2005/8/layout/cycle4#1"/>
    <dgm:cxn modelId="{7F3C6441-6CCE-4685-9836-52BBEB40510B}" type="presOf" srcId="{45F10548-FA8D-2941-9CA8-9C0EF7EC205E}" destId="{4EF3FF71-6B2C-4527-B983-25AC542A00CF}" srcOrd="1" destOrd="2" presId="urn:microsoft.com/office/officeart/2005/8/layout/cycle4#1"/>
    <dgm:cxn modelId="{CE6C6169-DBC5-4537-B161-10E313E0B5D8}" srcId="{2B4BE327-EE10-40D7-A2B8-632222D00678}" destId="{1DD5416F-AE60-45D4-A7E0-0345D48231D4}" srcOrd="0" destOrd="0" parTransId="{68C94E72-7460-43BC-B682-3D4BA6602CB1}" sibTransId="{F2F49239-4EC5-44EF-8E53-AE92D0BE6D6B}"/>
    <dgm:cxn modelId="{0C44CC81-E24F-41F8-B521-509D88712FA9}" type="presOf" srcId="{8695868C-8DF5-4E9F-8DA8-25BE5DD4B488}" destId="{F337E726-EDDE-492C-AC03-55D66F34F9FE}" srcOrd="1" destOrd="2" presId="urn:microsoft.com/office/officeart/2005/8/layout/cycle4#1"/>
    <dgm:cxn modelId="{1C3513A5-C53E-4C44-9418-316C5A2D84B0}" srcId="{D052C3D5-4F68-4BA1-BD91-282110328A7F}" destId="{70339177-89D2-431D-9028-9EDAD9C2A9D5}" srcOrd="0" destOrd="0" parTransId="{03847A84-B840-410D-BB55-BE9097D4E671}" sibTransId="{2F1E1698-F5C2-4D42-BD83-74DD01A106AC}"/>
    <dgm:cxn modelId="{2C096A17-A121-424C-8085-756C141F6E79}" srcId="{4EFA2E53-4FB5-F54B-A303-09DC4484003E}" destId="{0D74F9FB-1217-8D45-AEBE-A269F70B5413}" srcOrd="1" destOrd="0" parTransId="{57F84A17-5EA5-E141-B29B-CC36C9D825BE}" sibTransId="{497DC560-1159-B741-AB10-0C726F2063D9}"/>
    <dgm:cxn modelId="{BA89B0E6-DD8A-4789-A331-1B5DF4C77DCE}" srcId="{40470C7B-BED6-964B-AFDA-3371B3CE1DC7}" destId="{8695868C-8DF5-4E9F-8DA8-25BE5DD4B488}" srcOrd="2" destOrd="0" parTransId="{38DF0FA2-6E04-4382-9ED5-130851B11883}" sibTransId="{B63B9606-89ED-4DBE-839B-9489D7FE6800}"/>
    <dgm:cxn modelId="{BB0A495F-CD2E-4BAD-81FA-CE5CCADF5002}" type="presOf" srcId="{ABDDDC0E-7BDE-4BFC-AE85-2608DDCA30AC}" destId="{BCB021CC-3AD0-43C9-B8F4-23B9211C6E1C}" srcOrd="0" destOrd="1" presId="urn:microsoft.com/office/officeart/2005/8/layout/cycle4#1"/>
    <dgm:cxn modelId="{438686DB-B2BD-4B98-A904-D70171300876}" type="presOf" srcId="{08DA7788-3E59-4D1F-A1EC-A329B9BA7C70}" destId="{DB6D91AF-64EC-4BB8-BFCD-292F551A9CA1}" srcOrd="0" destOrd="0" presId="urn:microsoft.com/office/officeart/2005/8/layout/cycle4#1"/>
    <dgm:cxn modelId="{949B9261-047F-4DCC-AF9A-E4757D57DB78}" type="presOf" srcId="{0D74F9FB-1217-8D45-AEBE-A269F70B5413}" destId="{4EF3FF71-6B2C-4527-B983-25AC542A00CF}" srcOrd="1" destOrd="1" presId="urn:microsoft.com/office/officeart/2005/8/layout/cycle4#1"/>
    <dgm:cxn modelId="{A6762A94-1C33-4552-905A-ABF8CC365BC1}" type="presOf" srcId="{1DD5416F-AE60-45D4-A7E0-0345D48231D4}" destId="{89863515-1E4B-42D7-8D04-8AEA4390B6B8}" srcOrd="1" destOrd="0" presId="urn:microsoft.com/office/officeart/2005/8/layout/cycle4#1"/>
    <dgm:cxn modelId="{33286ED4-92D3-4E9D-A564-A80733911233}" type="presOf" srcId="{0509B8A1-D1BE-41C7-A601-3A5D9ED61CA2}" destId="{BCB021CC-3AD0-43C9-B8F4-23B9211C6E1C}" srcOrd="0" destOrd="3" presId="urn:microsoft.com/office/officeart/2005/8/layout/cycle4#1"/>
    <dgm:cxn modelId="{8FCF7733-E453-4DA1-BCCB-828885406C52}" type="presOf" srcId="{11AE7497-E31B-3646-AE38-255A41668097}" destId="{FBB70C74-23CF-4E80-B094-825CF7B2E64A}" srcOrd="0" destOrd="1" presId="urn:microsoft.com/office/officeart/2005/8/layout/cycle4#1"/>
    <dgm:cxn modelId="{61C74637-CD5F-034F-8FE7-55C360951F31}" srcId="{4EFA2E53-4FB5-F54B-A303-09DC4484003E}" destId="{402C43F0-2A42-A347-9C8C-4A81032F1BE2}" srcOrd="0" destOrd="0" parTransId="{CF34ACBB-81F9-284C-A968-887A1312E2F4}" sibTransId="{896F2F5D-2335-A042-BAF4-51B537FD7B2E}"/>
    <dgm:cxn modelId="{1E11FC75-D544-46A1-8C37-FDA1E0AA1F87}" type="presOf" srcId="{402C43F0-2A42-A347-9C8C-4A81032F1BE2}" destId="{FEFAC7E9-0570-4BB1-9FAB-BC4F432D620A}" srcOrd="0" destOrd="0" presId="urn:microsoft.com/office/officeart/2005/8/layout/cycle4#1"/>
    <dgm:cxn modelId="{CB7CECF3-060F-4E55-A702-894FB79C29A9}" type="presOf" srcId="{0D74F9FB-1217-8D45-AEBE-A269F70B5413}" destId="{FEFAC7E9-0570-4BB1-9FAB-BC4F432D620A}" srcOrd="0" destOrd="1" presId="urn:microsoft.com/office/officeart/2005/8/layout/cycle4#1"/>
    <dgm:cxn modelId="{B436E2B4-2877-0D44-AB25-5F0430476903}" srcId="{08DA7788-3E59-4D1F-A1EC-A329B9BA7C70}" destId="{40470C7B-BED6-964B-AFDA-3371B3CE1DC7}" srcOrd="1" destOrd="0" parTransId="{D4C39113-A90B-FA4C-8982-CD47EF00E897}" sibTransId="{A7F700E1-B14A-0E40-90D5-7A423168C046}"/>
    <dgm:cxn modelId="{BF9B411E-B023-417D-B6B5-5EC034CB0FF7}" srcId="{D052C3D5-4F68-4BA1-BD91-282110328A7F}" destId="{3BC388F1-18F9-4776-845B-1BDACA47AAAF}" srcOrd="2" destOrd="0" parTransId="{468D97BA-46C3-4259-B073-736D66927A36}" sibTransId="{6197B878-9F23-46CB-ABE5-BEA19B5DAFAB}"/>
    <dgm:cxn modelId="{FB2E4FDF-A878-4770-A80E-98AECF1BE96C}" type="presOf" srcId="{4EFA2E53-4FB5-F54B-A303-09DC4484003E}" destId="{C0EC19FA-DFC8-4D95-893D-642235FFF546}" srcOrd="0" destOrd="0" presId="urn:microsoft.com/office/officeart/2005/8/layout/cycle4#1"/>
    <dgm:cxn modelId="{E73349F0-93D3-49A3-96A2-4D39F9BEAB3F}" srcId="{08DA7788-3E59-4D1F-A1EC-A329B9BA7C70}" destId="{2B4BE327-EE10-40D7-A2B8-632222D00678}" srcOrd="2" destOrd="0" parTransId="{EA6D9011-19DD-4333-B7A7-D74D85E19A6E}" sibTransId="{13A97B13-6F00-40D2-B5F7-C29A5024C198}"/>
    <dgm:cxn modelId="{63A7146A-2B10-C946-97E9-745BCA8AAD2C}" srcId="{2B4BE327-EE10-40D7-A2B8-632222D00678}" destId="{11AE7497-E31B-3646-AE38-255A41668097}" srcOrd="1" destOrd="0" parTransId="{9A199B53-73BC-3942-BA44-13C46A6B823F}" sibTransId="{17E8EC1D-2353-944B-9464-EC77A598FD48}"/>
    <dgm:cxn modelId="{3A55249D-BD0F-42FD-AA11-D52B52C8089A}" srcId="{40470C7B-BED6-964B-AFDA-3371B3CE1DC7}" destId="{8877F459-5283-4BE2-AE1D-2FC9F5D90A9C}" srcOrd="1" destOrd="0" parTransId="{FD6C3D0D-25AC-4442-B4A9-5BD4791513D5}" sibTransId="{474611CA-5702-42B5-9837-CD649C919A57}"/>
    <dgm:cxn modelId="{C09EA8DF-FE55-4ED3-9FF5-07CF6D0103AE}" type="presOf" srcId="{1DD5416F-AE60-45D4-A7E0-0345D48231D4}" destId="{FBB70C74-23CF-4E80-B094-825CF7B2E64A}" srcOrd="0" destOrd="0" presId="urn:microsoft.com/office/officeart/2005/8/layout/cycle4#1"/>
    <dgm:cxn modelId="{C4627D34-759B-6D48-9101-F377E37C83C3}" srcId="{08DA7788-3E59-4D1F-A1EC-A329B9BA7C70}" destId="{4EFA2E53-4FB5-F54B-A303-09DC4484003E}" srcOrd="3" destOrd="0" parTransId="{5BEF7EC2-56EE-CE4C-810E-18752AEAAB54}" sibTransId="{CD320233-E144-0B42-BB83-B8BD7E8A6FB3}"/>
    <dgm:cxn modelId="{9FDEF593-8A51-4CF8-BBA0-9B1089C8A13E}" type="presOf" srcId="{D052C3D5-4F68-4BA1-BD91-282110328A7F}" destId="{31CA1EB3-A5E1-41CE-818F-66E69FB1931D}" srcOrd="0" destOrd="0" presId="urn:microsoft.com/office/officeart/2005/8/layout/cycle4#1"/>
    <dgm:cxn modelId="{0CA7E707-7EF2-469A-AF4B-3B34DCEFA768}" srcId="{40470C7B-BED6-964B-AFDA-3371B3CE1DC7}" destId="{491A8A02-8C02-470C-8E10-43B5CBC8216B}" srcOrd="0" destOrd="0" parTransId="{BE3CFDCC-A8E8-4DF8-A971-A0FCF32706B5}" sibTransId="{0E2DB3C3-28CC-4EDE-92AC-C86EB8F9A3E2}"/>
    <dgm:cxn modelId="{854A983D-EF31-4A71-9CD5-D69E1D3AF03D}" type="presOf" srcId="{0509B8A1-D1BE-41C7-A601-3A5D9ED61CA2}" destId="{13D2DF29-3EAB-4042-A8E4-CCCB543ED881}" srcOrd="1" destOrd="3" presId="urn:microsoft.com/office/officeart/2005/8/layout/cycle4#1"/>
    <dgm:cxn modelId="{97FF0AD3-4789-4382-90DE-C9824A390343}" srcId="{D052C3D5-4F68-4BA1-BD91-282110328A7F}" destId="{ABDDDC0E-7BDE-4BFC-AE85-2608DDCA30AC}" srcOrd="1" destOrd="0" parTransId="{3ABA8632-4E61-46F8-9A27-D4A4437F8A9E}" sibTransId="{E6CE958B-5373-48FC-A164-32DDE0101894}"/>
    <dgm:cxn modelId="{6B34AFD3-559B-40C9-8863-F04AF7F914AF}" srcId="{08DA7788-3E59-4D1F-A1EC-A329B9BA7C70}" destId="{D052C3D5-4F68-4BA1-BD91-282110328A7F}" srcOrd="0" destOrd="0" parTransId="{E07F4AB1-27D2-44D2-AFC2-61410773C75D}" sibTransId="{C8BAED18-C30E-4BCC-8565-0539B0792ECB}"/>
    <dgm:cxn modelId="{02B2EDAA-530A-254F-B1A3-B8B242ECE57E}" srcId="{4EFA2E53-4FB5-F54B-A303-09DC4484003E}" destId="{45F10548-FA8D-2941-9CA8-9C0EF7EC205E}" srcOrd="2" destOrd="0" parTransId="{7841EE4D-21CD-434D-B15A-F8BE9F308A0E}" sibTransId="{1C79582F-4FA3-3545-974F-110B7D6E1D07}"/>
    <dgm:cxn modelId="{CD678D79-FE67-4220-8130-2550287BEEE1}" type="presParOf" srcId="{DB6D91AF-64EC-4BB8-BFCD-292F551A9CA1}" destId="{AB87C7A0-4C9A-471D-BC1B-D195EF06A33B}" srcOrd="0" destOrd="0" presId="urn:microsoft.com/office/officeart/2005/8/layout/cycle4#1"/>
    <dgm:cxn modelId="{83B70FEA-5AB8-45A9-8085-510FF46F189D}" type="presParOf" srcId="{AB87C7A0-4C9A-471D-BC1B-D195EF06A33B}" destId="{ED15E625-9B82-4A23-99FD-40A31894A020}" srcOrd="0" destOrd="0" presId="urn:microsoft.com/office/officeart/2005/8/layout/cycle4#1"/>
    <dgm:cxn modelId="{5224419F-1BA4-47EC-B283-46221D60E177}" type="presParOf" srcId="{ED15E625-9B82-4A23-99FD-40A31894A020}" destId="{BCB021CC-3AD0-43C9-B8F4-23B9211C6E1C}" srcOrd="0" destOrd="0" presId="urn:microsoft.com/office/officeart/2005/8/layout/cycle4#1"/>
    <dgm:cxn modelId="{5BB79DBA-D29B-4154-823B-25EF097EE6B6}" type="presParOf" srcId="{ED15E625-9B82-4A23-99FD-40A31894A020}" destId="{13D2DF29-3EAB-4042-A8E4-CCCB543ED881}" srcOrd="1" destOrd="0" presId="urn:microsoft.com/office/officeart/2005/8/layout/cycle4#1"/>
    <dgm:cxn modelId="{2032AD07-5777-4841-931F-E35C89052AF5}" type="presParOf" srcId="{AB87C7A0-4C9A-471D-BC1B-D195EF06A33B}" destId="{37673502-A27A-415F-9975-E8E1394B0EBF}" srcOrd="1" destOrd="0" presId="urn:microsoft.com/office/officeart/2005/8/layout/cycle4#1"/>
    <dgm:cxn modelId="{2DB9E83C-7EF4-465C-85C2-22A97DD5A7D7}" type="presParOf" srcId="{37673502-A27A-415F-9975-E8E1394B0EBF}" destId="{5B020A03-930C-4EC6-A077-DB850687476B}" srcOrd="0" destOrd="0" presId="urn:microsoft.com/office/officeart/2005/8/layout/cycle4#1"/>
    <dgm:cxn modelId="{2A5A1540-8567-4481-AD6A-6A7C83E714AF}" type="presParOf" srcId="{37673502-A27A-415F-9975-E8E1394B0EBF}" destId="{F337E726-EDDE-492C-AC03-55D66F34F9FE}" srcOrd="1" destOrd="0" presId="urn:microsoft.com/office/officeart/2005/8/layout/cycle4#1"/>
    <dgm:cxn modelId="{D5FFD198-F573-4FD4-A2AD-33271C6BDCC5}" type="presParOf" srcId="{AB87C7A0-4C9A-471D-BC1B-D195EF06A33B}" destId="{825F28CE-5284-4BF1-B356-0941E42BEC39}" srcOrd="2" destOrd="0" presId="urn:microsoft.com/office/officeart/2005/8/layout/cycle4#1"/>
    <dgm:cxn modelId="{B46EA17E-5E27-4420-AAE2-226008C94289}" type="presParOf" srcId="{825F28CE-5284-4BF1-B356-0941E42BEC39}" destId="{FBB70C74-23CF-4E80-B094-825CF7B2E64A}" srcOrd="0" destOrd="0" presId="urn:microsoft.com/office/officeart/2005/8/layout/cycle4#1"/>
    <dgm:cxn modelId="{AEF16258-5BBA-4AD4-9F4A-6B88BAC4ED55}" type="presParOf" srcId="{825F28CE-5284-4BF1-B356-0941E42BEC39}" destId="{89863515-1E4B-42D7-8D04-8AEA4390B6B8}" srcOrd="1" destOrd="0" presId="urn:microsoft.com/office/officeart/2005/8/layout/cycle4#1"/>
    <dgm:cxn modelId="{947B1B8F-34E8-4326-A800-0BBA3FE54033}" type="presParOf" srcId="{AB87C7A0-4C9A-471D-BC1B-D195EF06A33B}" destId="{A2164CCA-FBC1-4886-A848-640EBAD43F81}" srcOrd="3" destOrd="0" presId="urn:microsoft.com/office/officeart/2005/8/layout/cycle4#1"/>
    <dgm:cxn modelId="{CF339B4D-D42D-4879-A45E-3C9FF694FA71}" type="presParOf" srcId="{A2164CCA-FBC1-4886-A848-640EBAD43F81}" destId="{FEFAC7E9-0570-4BB1-9FAB-BC4F432D620A}" srcOrd="0" destOrd="0" presId="urn:microsoft.com/office/officeart/2005/8/layout/cycle4#1"/>
    <dgm:cxn modelId="{A1C26AF4-D404-4B3C-8E71-6DBB01E701EB}" type="presParOf" srcId="{A2164CCA-FBC1-4886-A848-640EBAD43F81}" destId="{4EF3FF71-6B2C-4527-B983-25AC542A00CF}" srcOrd="1" destOrd="0" presId="urn:microsoft.com/office/officeart/2005/8/layout/cycle4#1"/>
    <dgm:cxn modelId="{BF811660-F914-4318-81C2-C43DD905C36D}" type="presParOf" srcId="{AB87C7A0-4C9A-471D-BC1B-D195EF06A33B}" destId="{92C22587-BB61-478F-8CA9-F118453AB177}" srcOrd="4" destOrd="0" presId="urn:microsoft.com/office/officeart/2005/8/layout/cycle4#1"/>
    <dgm:cxn modelId="{EABDC181-F9DE-42E9-ADD1-7DFB8C144C42}" type="presParOf" srcId="{DB6D91AF-64EC-4BB8-BFCD-292F551A9CA1}" destId="{32BF71D8-B93A-4A74-AED2-8568C59E1E82}" srcOrd="1" destOrd="0" presId="urn:microsoft.com/office/officeart/2005/8/layout/cycle4#1"/>
    <dgm:cxn modelId="{5443B38D-5C03-4E9A-8A2E-94E5E3AFC2AD}" type="presParOf" srcId="{32BF71D8-B93A-4A74-AED2-8568C59E1E82}" destId="{31CA1EB3-A5E1-41CE-818F-66E69FB1931D}" srcOrd="0" destOrd="0" presId="urn:microsoft.com/office/officeart/2005/8/layout/cycle4#1"/>
    <dgm:cxn modelId="{FDDFEDB9-5B78-4D23-92A1-B0B885ED8C6A}" type="presParOf" srcId="{32BF71D8-B93A-4A74-AED2-8568C59E1E82}" destId="{E8D2109E-1B14-4CC2-9325-8D631B3B6BD4}" srcOrd="1" destOrd="0" presId="urn:microsoft.com/office/officeart/2005/8/layout/cycle4#1"/>
    <dgm:cxn modelId="{F0C75C15-D9EA-41A4-A054-E6F428572069}" type="presParOf" srcId="{32BF71D8-B93A-4A74-AED2-8568C59E1E82}" destId="{C7857DE4-C4CB-4222-973B-99350BCC5386}" srcOrd="2" destOrd="0" presId="urn:microsoft.com/office/officeart/2005/8/layout/cycle4#1"/>
    <dgm:cxn modelId="{EA1BF59A-DF8A-4B04-8178-C157213CDF9D}" type="presParOf" srcId="{32BF71D8-B93A-4A74-AED2-8568C59E1E82}" destId="{C0EC19FA-DFC8-4D95-893D-642235FFF546}" srcOrd="3" destOrd="0" presId="urn:microsoft.com/office/officeart/2005/8/layout/cycle4#1"/>
    <dgm:cxn modelId="{B50CD41F-3290-4B61-88DE-31547A290D05}" type="presParOf" srcId="{32BF71D8-B93A-4A74-AED2-8568C59E1E82}" destId="{F84C804A-7AE9-4B4C-852C-B3C8E8ECE607}" srcOrd="4" destOrd="0" presId="urn:microsoft.com/office/officeart/2005/8/layout/cycle4#1"/>
    <dgm:cxn modelId="{D46282AB-640E-41DF-A3BD-378C366C40AA}" type="presParOf" srcId="{DB6D91AF-64EC-4BB8-BFCD-292F551A9CA1}" destId="{4686A0DE-4381-4470-9C52-83EEADE3E18A}" srcOrd="2" destOrd="0" presId="urn:microsoft.com/office/officeart/2005/8/layout/cycle4#1"/>
    <dgm:cxn modelId="{25740A22-F0E0-45B6-B712-7756CC783B78}" type="presParOf" srcId="{DB6D91AF-64EC-4BB8-BFCD-292F551A9CA1}" destId="{AA437395-6F84-4BEC-A0B4-86084DBD09FB}"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47B691-2051-4DF3-BCDD-3DC259FB6450}" type="doc">
      <dgm:prSet loTypeId="urn:microsoft.com/office/officeart/2005/8/layout/vProcess5" loCatId="process" qsTypeId="urn:microsoft.com/office/officeart/2005/8/quickstyle/simple2" qsCatId="simple" csTypeId="urn:microsoft.com/office/officeart/2005/8/colors/colorful1#3" csCatId="colorful" phldr="1"/>
      <dgm:spPr/>
      <dgm:t>
        <a:bodyPr/>
        <a:lstStyle/>
        <a:p>
          <a:endParaRPr lang="es-CO"/>
        </a:p>
      </dgm:t>
    </dgm:pt>
    <dgm:pt modelId="{5C8115A4-8AC6-4316-892E-7F3F36B717B7}">
      <dgm:prSet phldrT="[Texto]" custT="1"/>
      <dgm:spPr/>
      <dgm:t>
        <a:bodyPr/>
        <a:lstStyle/>
        <a:p>
          <a:r>
            <a:rPr lang="es-ES" sz="1400" b="1">
              <a:latin typeface="Mentone Lig" pitchFamily="34" charset="0"/>
            </a:rPr>
            <a:t>1. Socialización interna.</a:t>
          </a:r>
          <a:endParaRPr lang="es-CO" sz="1400" b="1" dirty="0">
            <a:latin typeface="Mentone Lig" pitchFamily="34" charset="0"/>
          </a:endParaRPr>
        </a:p>
      </dgm:t>
    </dgm:pt>
    <dgm:pt modelId="{73104D7E-9D72-4F55-8986-550FA2B61B1F}" type="parTrans" cxnId="{63B6975A-F602-4443-89F6-0D4421783130}">
      <dgm:prSet/>
      <dgm:spPr/>
      <dgm:t>
        <a:bodyPr/>
        <a:lstStyle/>
        <a:p>
          <a:endParaRPr lang="es-CO" sz="1600" b="1">
            <a:solidFill>
              <a:schemeClr val="tx1">
                <a:lumMod val="75000"/>
                <a:lumOff val="25000"/>
              </a:schemeClr>
            </a:solidFill>
            <a:latin typeface="Mentone Lig" pitchFamily="34" charset="0"/>
          </a:endParaRPr>
        </a:p>
      </dgm:t>
    </dgm:pt>
    <dgm:pt modelId="{95746686-AAD7-4E5A-88A5-EB4180DF7831}" type="sibTrans" cxnId="{63B6975A-F602-4443-89F6-0D4421783130}">
      <dgm:prSet custT="1"/>
      <dgm:spPr/>
      <dgm:t>
        <a:bodyPr/>
        <a:lstStyle/>
        <a:p>
          <a:endParaRPr lang="es-CO" sz="1600" b="1">
            <a:solidFill>
              <a:schemeClr val="tx1">
                <a:lumMod val="75000"/>
                <a:lumOff val="25000"/>
              </a:schemeClr>
            </a:solidFill>
            <a:latin typeface="Mentone Lig" pitchFamily="34" charset="0"/>
          </a:endParaRPr>
        </a:p>
      </dgm:t>
    </dgm:pt>
    <dgm:pt modelId="{43C38D74-0607-405A-ADBF-5F5960DEA26D}">
      <dgm:prSet custT="1"/>
      <dgm:spPr/>
      <dgm:t>
        <a:bodyPr/>
        <a:lstStyle/>
        <a:p>
          <a:r>
            <a:rPr lang="es-ES" sz="1400" b="1">
              <a:latin typeface="Mentone Lig" pitchFamily="34" charset="0"/>
            </a:rPr>
            <a:t>2. Exploración de la viabilidad de las  estrategias propuestas</a:t>
          </a:r>
          <a:r>
            <a:rPr lang="es-ES" sz="1600" b="1">
              <a:latin typeface="Mentone Lig" pitchFamily="34" charset="0"/>
            </a:rPr>
            <a:t>.</a:t>
          </a:r>
          <a:endParaRPr lang="es-ES" sz="1600" b="1" dirty="0">
            <a:latin typeface="Mentone Lig" pitchFamily="34" charset="0"/>
          </a:endParaRPr>
        </a:p>
      </dgm:t>
    </dgm:pt>
    <dgm:pt modelId="{B3A3C97E-AC07-4399-A94E-E56D9E89F38C}" type="parTrans" cxnId="{8ECF7A14-E36B-4F33-924E-0819532AC29E}">
      <dgm:prSet/>
      <dgm:spPr/>
      <dgm:t>
        <a:bodyPr/>
        <a:lstStyle/>
        <a:p>
          <a:endParaRPr lang="es-CO" sz="1600" b="1">
            <a:solidFill>
              <a:schemeClr val="tx1">
                <a:lumMod val="75000"/>
                <a:lumOff val="25000"/>
              </a:schemeClr>
            </a:solidFill>
            <a:latin typeface="Mentone Lig" pitchFamily="34" charset="0"/>
          </a:endParaRPr>
        </a:p>
      </dgm:t>
    </dgm:pt>
    <dgm:pt modelId="{07680883-95F8-4D38-B892-DABE913DE81A}" type="sibTrans" cxnId="{8ECF7A14-E36B-4F33-924E-0819532AC29E}">
      <dgm:prSet custT="1"/>
      <dgm:spPr/>
      <dgm:t>
        <a:bodyPr/>
        <a:lstStyle/>
        <a:p>
          <a:endParaRPr lang="es-CO" sz="1600" b="1">
            <a:solidFill>
              <a:schemeClr val="tx1">
                <a:lumMod val="75000"/>
                <a:lumOff val="25000"/>
              </a:schemeClr>
            </a:solidFill>
            <a:latin typeface="Mentone Lig" pitchFamily="34" charset="0"/>
          </a:endParaRPr>
        </a:p>
      </dgm:t>
    </dgm:pt>
    <dgm:pt modelId="{26417629-1ACB-4CF2-A433-EC8CCA895060}">
      <dgm:prSet custT="1"/>
      <dgm:spPr/>
      <dgm:t>
        <a:bodyPr/>
        <a:lstStyle/>
        <a:p>
          <a:r>
            <a:rPr lang="es-ES" sz="1600" b="1">
              <a:latin typeface="Mentone Lig" pitchFamily="34" charset="0"/>
            </a:rPr>
            <a:t>3</a:t>
          </a:r>
          <a:r>
            <a:rPr lang="es-ES" sz="1400" b="1">
              <a:latin typeface="Mentone Lig" pitchFamily="34" charset="0"/>
            </a:rPr>
            <a:t>. Diseño detallado del Plan Empresarial de Movilidad Sostenible-PEMS. </a:t>
          </a:r>
          <a:endParaRPr lang="es-ES" sz="1400" b="1" dirty="0">
            <a:latin typeface="Mentone Lig" pitchFamily="34" charset="0"/>
          </a:endParaRPr>
        </a:p>
      </dgm:t>
    </dgm:pt>
    <dgm:pt modelId="{FA9F2DA2-2A68-4994-935B-1A7D0C43B0BA}" type="parTrans" cxnId="{CDB04F6B-F314-4895-954C-7B71EAF821D3}">
      <dgm:prSet/>
      <dgm:spPr/>
      <dgm:t>
        <a:bodyPr/>
        <a:lstStyle/>
        <a:p>
          <a:endParaRPr lang="es-CO" sz="1600" b="1">
            <a:solidFill>
              <a:schemeClr val="tx1">
                <a:lumMod val="75000"/>
                <a:lumOff val="25000"/>
              </a:schemeClr>
            </a:solidFill>
            <a:latin typeface="Mentone Lig" pitchFamily="34" charset="0"/>
          </a:endParaRPr>
        </a:p>
      </dgm:t>
    </dgm:pt>
    <dgm:pt modelId="{273D6940-51EC-4246-B642-FA9726E932AF}" type="sibTrans" cxnId="{CDB04F6B-F314-4895-954C-7B71EAF821D3}">
      <dgm:prSet custT="1"/>
      <dgm:spPr/>
      <dgm:t>
        <a:bodyPr/>
        <a:lstStyle/>
        <a:p>
          <a:endParaRPr lang="es-CO" sz="1600" b="1">
            <a:solidFill>
              <a:schemeClr val="tx1">
                <a:lumMod val="75000"/>
                <a:lumOff val="25000"/>
              </a:schemeClr>
            </a:solidFill>
            <a:latin typeface="Mentone Lig" pitchFamily="34" charset="0"/>
          </a:endParaRPr>
        </a:p>
      </dgm:t>
    </dgm:pt>
    <dgm:pt modelId="{02B5FADA-90AE-49C1-8681-68B823834C19}">
      <dgm:prSet custT="1"/>
      <dgm:spPr/>
      <dgm:t>
        <a:bodyPr/>
        <a:lstStyle/>
        <a:p>
          <a:r>
            <a:rPr lang="es-ES" sz="1400" b="1">
              <a:latin typeface="Mentone Lig" pitchFamily="34" charset="0"/>
            </a:rPr>
            <a:t>4. Implementación del PEMS</a:t>
          </a:r>
          <a:endParaRPr lang="es-ES" sz="1400" b="1" dirty="0">
            <a:latin typeface="Mentone Lig" pitchFamily="34" charset="0"/>
          </a:endParaRPr>
        </a:p>
      </dgm:t>
    </dgm:pt>
    <dgm:pt modelId="{00F8FE5A-996A-4B2E-A9E1-87B0EACC5ECD}" type="parTrans" cxnId="{00F787D9-C873-4DF3-9259-1F6D6B8BDC5A}">
      <dgm:prSet/>
      <dgm:spPr/>
      <dgm:t>
        <a:bodyPr/>
        <a:lstStyle/>
        <a:p>
          <a:endParaRPr lang="es-CO"/>
        </a:p>
      </dgm:t>
    </dgm:pt>
    <dgm:pt modelId="{6C787658-E757-4F40-AD0F-30E1F2E8DC10}" type="sibTrans" cxnId="{00F787D9-C873-4DF3-9259-1F6D6B8BDC5A}">
      <dgm:prSet/>
      <dgm:spPr/>
      <dgm:t>
        <a:bodyPr/>
        <a:lstStyle/>
        <a:p>
          <a:endParaRPr lang="es-CO"/>
        </a:p>
      </dgm:t>
    </dgm:pt>
    <dgm:pt modelId="{26B90E11-B1CC-4626-AB83-B73DE6B20B34}">
      <dgm:prSet custT="1"/>
      <dgm:spPr/>
      <dgm:t>
        <a:bodyPr/>
        <a:lstStyle/>
        <a:p>
          <a:r>
            <a:rPr lang="es-ES" sz="1400" b="1" dirty="0">
              <a:latin typeface="Mentone Lig" pitchFamily="34" charset="0"/>
            </a:rPr>
            <a:t>5. Seguimiento y monitoreo del PEMS de la Universidad</a:t>
          </a:r>
        </a:p>
      </dgm:t>
    </dgm:pt>
    <dgm:pt modelId="{54429D98-9843-490F-A1EF-521FF2CE934D}" type="parTrans" cxnId="{B6510F48-F39B-4708-A165-79CE91BB20B4}">
      <dgm:prSet/>
      <dgm:spPr/>
      <dgm:t>
        <a:bodyPr/>
        <a:lstStyle/>
        <a:p>
          <a:endParaRPr lang="es-CO"/>
        </a:p>
      </dgm:t>
    </dgm:pt>
    <dgm:pt modelId="{858D1E2A-3A3A-487B-9CC9-8E1C2DFDCD79}" type="sibTrans" cxnId="{B6510F48-F39B-4708-A165-79CE91BB20B4}">
      <dgm:prSet/>
      <dgm:spPr/>
      <dgm:t>
        <a:bodyPr/>
        <a:lstStyle/>
        <a:p>
          <a:endParaRPr lang="es-CO"/>
        </a:p>
      </dgm:t>
    </dgm:pt>
    <dgm:pt modelId="{56009EEA-17BC-4315-BE96-BE281D4B85A3}" type="pres">
      <dgm:prSet presAssocID="{2B47B691-2051-4DF3-BCDD-3DC259FB6450}" presName="outerComposite" presStyleCnt="0">
        <dgm:presLayoutVars>
          <dgm:chMax val="5"/>
          <dgm:dir/>
          <dgm:resizeHandles val="exact"/>
        </dgm:presLayoutVars>
      </dgm:prSet>
      <dgm:spPr/>
    </dgm:pt>
    <dgm:pt modelId="{4D8A28D9-DFB1-4F76-A290-536C7759B5B5}" type="pres">
      <dgm:prSet presAssocID="{2B47B691-2051-4DF3-BCDD-3DC259FB6450}" presName="dummyMaxCanvas" presStyleCnt="0">
        <dgm:presLayoutVars/>
      </dgm:prSet>
      <dgm:spPr/>
    </dgm:pt>
    <dgm:pt modelId="{4A95FA00-6D9D-424E-9DF1-0F1E333ECC85}" type="pres">
      <dgm:prSet presAssocID="{2B47B691-2051-4DF3-BCDD-3DC259FB6450}" presName="FiveNodes_1" presStyleLbl="node1" presStyleIdx="0" presStyleCnt="5">
        <dgm:presLayoutVars>
          <dgm:bulletEnabled val="1"/>
        </dgm:presLayoutVars>
      </dgm:prSet>
      <dgm:spPr/>
    </dgm:pt>
    <dgm:pt modelId="{E6FA939D-C003-44CD-97C2-063190F2D852}" type="pres">
      <dgm:prSet presAssocID="{2B47B691-2051-4DF3-BCDD-3DC259FB6450}" presName="FiveNodes_2" presStyleLbl="node1" presStyleIdx="1" presStyleCnt="5">
        <dgm:presLayoutVars>
          <dgm:bulletEnabled val="1"/>
        </dgm:presLayoutVars>
      </dgm:prSet>
      <dgm:spPr/>
    </dgm:pt>
    <dgm:pt modelId="{B8C2EB6C-E171-4940-8199-91B85A0FCB6C}" type="pres">
      <dgm:prSet presAssocID="{2B47B691-2051-4DF3-BCDD-3DC259FB6450}" presName="FiveNodes_3" presStyleLbl="node1" presStyleIdx="2" presStyleCnt="5">
        <dgm:presLayoutVars>
          <dgm:bulletEnabled val="1"/>
        </dgm:presLayoutVars>
      </dgm:prSet>
      <dgm:spPr/>
    </dgm:pt>
    <dgm:pt modelId="{BFE43214-C7EB-4859-94F0-D7CB831DF865}" type="pres">
      <dgm:prSet presAssocID="{2B47B691-2051-4DF3-BCDD-3DC259FB6450}" presName="FiveNodes_4" presStyleLbl="node1" presStyleIdx="3" presStyleCnt="5">
        <dgm:presLayoutVars>
          <dgm:bulletEnabled val="1"/>
        </dgm:presLayoutVars>
      </dgm:prSet>
      <dgm:spPr/>
    </dgm:pt>
    <dgm:pt modelId="{2D58D876-AC8A-4CB8-836D-A7A345CB3D91}" type="pres">
      <dgm:prSet presAssocID="{2B47B691-2051-4DF3-BCDD-3DC259FB6450}" presName="FiveNodes_5" presStyleLbl="node1" presStyleIdx="4" presStyleCnt="5">
        <dgm:presLayoutVars>
          <dgm:bulletEnabled val="1"/>
        </dgm:presLayoutVars>
      </dgm:prSet>
      <dgm:spPr/>
    </dgm:pt>
    <dgm:pt modelId="{03D6FA91-A025-448B-90B6-76808BB1AE61}" type="pres">
      <dgm:prSet presAssocID="{2B47B691-2051-4DF3-BCDD-3DC259FB6450}" presName="FiveConn_1-2" presStyleLbl="fgAccFollowNode1" presStyleIdx="0" presStyleCnt="4">
        <dgm:presLayoutVars>
          <dgm:bulletEnabled val="1"/>
        </dgm:presLayoutVars>
      </dgm:prSet>
      <dgm:spPr/>
    </dgm:pt>
    <dgm:pt modelId="{9AE794B6-B5B7-4C98-BF51-12D2B47AD163}" type="pres">
      <dgm:prSet presAssocID="{2B47B691-2051-4DF3-BCDD-3DC259FB6450}" presName="FiveConn_2-3" presStyleLbl="fgAccFollowNode1" presStyleIdx="1" presStyleCnt="4">
        <dgm:presLayoutVars>
          <dgm:bulletEnabled val="1"/>
        </dgm:presLayoutVars>
      </dgm:prSet>
      <dgm:spPr/>
    </dgm:pt>
    <dgm:pt modelId="{D9327225-DF11-4A39-970D-B2DFB26C8B80}" type="pres">
      <dgm:prSet presAssocID="{2B47B691-2051-4DF3-BCDD-3DC259FB6450}" presName="FiveConn_3-4" presStyleLbl="fgAccFollowNode1" presStyleIdx="2" presStyleCnt="4">
        <dgm:presLayoutVars>
          <dgm:bulletEnabled val="1"/>
        </dgm:presLayoutVars>
      </dgm:prSet>
      <dgm:spPr/>
    </dgm:pt>
    <dgm:pt modelId="{594EAD02-2F62-4D4B-B711-A627F9C4F33B}" type="pres">
      <dgm:prSet presAssocID="{2B47B691-2051-4DF3-BCDD-3DC259FB6450}" presName="FiveConn_4-5" presStyleLbl="fgAccFollowNode1" presStyleIdx="3" presStyleCnt="4">
        <dgm:presLayoutVars>
          <dgm:bulletEnabled val="1"/>
        </dgm:presLayoutVars>
      </dgm:prSet>
      <dgm:spPr/>
    </dgm:pt>
    <dgm:pt modelId="{03B73CB7-0F9F-430A-9C81-1507E2AE30E9}" type="pres">
      <dgm:prSet presAssocID="{2B47B691-2051-4DF3-BCDD-3DC259FB6450}" presName="FiveNodes_1_text" presStyleLbl="node1" presStyleIdx="4" presStyleCnt="5">
        <dgm:presLayoutVars>
          <dgm:bulletEnabled val="1"/>
        </dgm:presLayoutVars>
      </dgm:prSet>
      <dgm:spPr/>
    </dgm:pt>
    <dgm:pt modelId="{0DE6018B-7AEE-4C08-AF2F-DA7D9B3C726C}" type="pres">
      <dgm:prSet presAssocID="{2B47B691-2051-4DF3-BCDD-3DC259FB6450}" presName="FiveNodes_2_text" presStyleLbl="node1" presStyleIdx="4" presStyleCnt="5">
        <dgm:presLayoutVars>
          <dgm:bulletEnabled val="1"/>
        </dgm:presLayoutVars>
      </dgm:prSet>
      <dgm:spPr/>
    </dgm:pt>
    <dgm:pt modelId="{7239378E-B0DA-488C-842B-3C234B327002}" type="pres">
      <dgm:prSet presAssocID="{2B47B691-2051-4DF3-BCDD-3DC259FB6450}" presName="FiveNodes_3_text" presStyleLbl="node1" presStyleIdx="4" presStyleCnt="5">
        <dgm:presLayoutVars>
          <dgm:bulletEnabled val="1"/>
        </dgm:presLayoutVars>
      </dgm:prSet>
      <dgm:spPr/>
    </dgm:pt>
    <dgm:pt modelId="{CD3A4FD4-2D17-4C1B-B720-93382F506DD1}" type="pres">
      <dgm:prSet presAssocID="{2B47B691-2051-4DF3-BCDD-3DC259FB6450}" presName="FiveNodes_4_text" presStyleLbl="node1" presStyleIdx="4" presStyleCnt="5">
        <dgm:presLayoutVars>
          <dgm:bulletEnabled val="1"/>
        </dgm:presLayoutVars>
      </dgm:prSet>
      <dgm:spPr/>
    </dgm:pt>
    <dgm:pt modelId="{5B48BB4C-151C-459E-B99F-6993C97C29BE}" type="pres">
      <dgm:prSet presAssocID="{2B47B691-2051-4DF3-BCDD-3DC259FB6450}" presName="FiveNodes_5_text" presStyleLbl="node1" presStyleIdx="4" presStyleCnt="5">
        <dgm:presLayoutVars>
          <dgm:bulletEnabled val="1"/>
        </dgm:presLayoutVars>
      </dgm:prSet>
      <dgm:spPr/>
    </dgm:pt>
  </dgm:ptLst>
  <dgm:cxnLst>
    <dgm:cxn modelId="{CDB04F6B-F314-4895-954C-7B71EAF821D3}" srcId="{2B47B691-2051-4DF3-BCDD-3DC259FB6450}" destId="{26417629-1ACB-4CF2-A433-EC8CCA895060}" srcOrd="2" destOrd="0" parTransId="{FA9F2DA2-2A68-4994-935B-1A7D0C43B0BA}" sibTransId="{273D6940-51EC-4246-B642-FA9726E932AF}"/>
    <dgm:cxn modelId="{8363E5AE-35A2-4F4E-AB69-6066D729557B}" type="presOf" srcId="{2B47B691-2051-4DF3-BCDD-3DC259FB6450}" destId="{56009EEA-17BC-4315-BE96-BE281D4B85A3}" srcOrd="0" destOrd="0" presId="urn:microsoft.com/office/officeart/2005/8/layout/vProcess5"/>
    <dgm:cxn modelId="{6D18AE12-DF8A-4AF3-998E-A13D37DD7C0B}" type="presOf" srcId="{26B90E11-B1CC-4626-AB83-B73DE6B20B34}" destId="{2D58D876-AC8A-4CB8-836D-A7A345CB3D91}" srcOrd="0" destOrd="0" presId="urn:microsoft.com/office/officeart/2005/8/layout/vProcess5"/>
    <dgm:cxn modelId="{5577F568-64A3-481A-9C33-37B633207AA3}" type="presOf" srcId="{02B5FADA-90AE-49C1-8681-68B823834C19}" destId="{CD3A4FD4-2D17-4C1B-B720-93382F506DD1}" srcOrd="1" destOrd="0" presId="urn:microsoft.com/office/officeart/2005/8/layout/vProcess5"/>
    <dgm:cxn modelId="{66069CAC-03E2-4744-91D7-F24B2A49FD1C}" type="presOf" srcId="{26B90E11-B1CC-4626-AB83-B73DE6B20B34}" destId="{5B48BB4C-151C-459E-B99F-6993C97C29BE}" srcOrd="1" destOrd="0" presId="urn:microsoft.com/office/officeart/2005/8/layout/vProcess5"/>
    <dgm:cxn modelId="{C8F2C60D-99A9-446B-9274-56FFDF6BD1AD}" type="presOf" srcId="{07680883-95F8-4D38-B892-DABE913DE81A}" destId="{9AE794B6-B5B7-4C98-BF51-12D2B47AD163}" srcOrd="0" destOrd="0" presId="urn:microsoft.com/office/officeart/2005/8/layout/vProcess5"/>
    <dgm:cxn modelId="{2D42F9B6-55CD-4426-A9DA-CD30566883C8}" type="presOf" srcId="{02B5FADA-90AE-49C1-8681-68B823834C19}" destId="{BFE43214-C7EB-4859-94F0-D7CB831DF865}" srcOrd="0" destOrd="0" presId="urn:microsoft.com/office/officeart/2005/8/layout/vProcess5"/>
    <dgm:cxn modelId="{C3FF19E0-1DDF-4A06-A346-2BE719515AB2}" type="presOf" srcId="{273D6940-51EC-4246-B642-FA9726E932AF}" destId="{D9327225-DF11-4A39-970D-B2DFB26C8B80}" srcOrd="0" destOrd="0" presId="urn:microsoft.com/office/officeart/2005/8/layout/vProcess5"/>
    <dgm:cxn modelId="{427B23D9-7AB3-4D50-9BBE-BF9FAF8158E7}" type="presOf" srcId="{43C38D74-0607-405A-ADBF-5F5960DEA26D}" destId="{0DE6018B-7AEE-4C08-AF2F-DA7D9B3C726C}" srcOrd="1" destOrd="0" presId="urn:microsoft.com/office/officeart/2005/8/layout/vProcess5"/>
    <dgm:cxn modelId="{63B6975A-F602-4443-89F6-0D4421783130}" srcId="{2B47B691-2051-4DF3-BCDD-3DC259FB6450}" destId="{5C8115A4-8AC6-4316-892E-7F3F36B717B7}" srcOrd="0" destOrd="0" parTransId="{73104D7E-9D72-4F55-8986-550FA2B61B1F}" sibTransId="{95746686-AAD7-4E5A-88A5-EB4180DF7831}"/>
    <dgm:cxn modelId="{8ECF7A14-E36B-4F33-924E-0819532AC29E}" srcId="{2B47B691-2051-4DF3-BCDD-3DC259FB6450}" destId="{43C38D74-0607-405A-ADBF-5F5960DEA26D}" srcOrd="1" destOrd="0" parTransId="{B3A3C97E-AC07-4399-A94E-E56D9E89F38C}" sibTransId="{07680883-95F8-4D38-B892-DABE913DE81A}"/>
    <dgm:cxn modelId="{5EF9B4E5-1165-444A-8AC1-79067AAB1D1A}" type="presOf" srcId="{26417629-1ACB-4CF2-A433-EC8CCA895060}" destId="{B8C2EB6C-E171-4940-8199-91B85A0FCB6C}" srcOrd="0" destOrd="0" presId="urn:microsoft.com/office/officeart/2005/8/layout/vProcess5"/>
    <dgm:cxn modelId="{B6510F48-F39B-4708-A165-79CE91BB20B4}" srcId="{2B47B691-2051-4DF3-BCDD-3DC259FB6450}" destId="{26B90E11-B1CC-4626-AB83-B73DE6B20B34}" srcOrd="4" destOrd="0" parTransId="{54429D98-9843-490F-A1EF-521FF2CE934D}" sibTransId="{858D1E2A-3A3A-487B-9CC9-8E1C2DFDCD79}"/>
    <dgm:cxn modelId="{C295B897-9217-4807-95CB-DA466E21EC28}" type="presOf" srcId="{26417629-1ACB-4CF2-A433-EC8CCA895060}" destId="{7239378E-B0DA-488C-842B-3C234B327002}" srcOrd="1" destOrd="0" presId="urn:microsoft.com/office/officeart/2005/8/layout/vProcess5"/>
    <dgm:cxn modelId="{00F787D9-C873-4DF3-9259-1F6D6B8BDC5A}" srcId="{2B47B691-2051-4DF3-BCDD-3DC259FB6450}" destId="{02B5FADA-90AE-49C1-8681-68B823834C19}" srcOrd="3" destOrd="0" parTransId="{00F8FE5A-996A-4B2E-A9E1-87B0EACC5ECD}" sibTransId="{6C787658-E757-4F40-AD0F-30E1F2E8DC10}"/>
    <dgm:cxn modelId="{A3AFFF48-BDEA-48EE-A8DF-45D0EA42A15B}" type="presOf" srcId="{95746686-AAD7-4E5A-88A5-EB4180DF7831}" destId="{03D6FA91-A025-448B-90B6-76808BB1AE61}" srcOrd="0" destOrd="0" presId="urn:microsoft.com/office/officeart/2005/8/layout/vProcess5"/>
    <dgm:cxn modelId="{B132F596-2FEC-42E9-A5E1-9E2C75EE3F69}" type="presOf" srcId="{5C8115A4-8AC6-4316-892E-7F3F36B717B7}" destId="{4A95FA00-6D9D-424E-9DF1-0F1E333ECC85}" srcOrd="0" destOrd="0" presId="urn:microsoft.com/office/officeart/2005/8/layout/vProcess5"/>
    <dgm:cxn modelId="{8FDA4E21-C5AD-4AE1-8C4E-A3FED11834B5}" type="presOf" srcId="{43C38D74-0607-405A-ADBF-5F5960DEA26D}" destId="{E6FA939D-C003-44CD-97C2-063190F2D852}" srcOrd="0" destOrd="0" presId="urn:microsoft.com/office/officeart/2005/8/layout/vProcess5"/>
    <dgm:cxn modelId="{1A0E1337-3EC0-482D-9BF4-0D6B69CA5D55}" type="presOf" srcId="{6C787658-E757-4F40-AD0F-30E1F2E8DC10}" destId="{594EAD02-2F62-4D4B-B711-A627F9C4F33B}" srcOrd="0" destOrd="0" presId="urn:microsoft.com/office/officeart/2005/8/layout/vProcess5"/>
    <dgm:cxn modelId="{B4D12C2E-B522-4BFE-9BD5-917BD3179157}" type="presOf" srcId="{5C8115A4-8AC6-4316-892E-7F3F36B717B7}" destId="{03B73CB7-0F9F-430A-9C81-1507E2AE30E9}" srcOrd="1" destOrd="0" presId="urn:microsoft.com/office/officeart/2005/8/layout/vProcess5"/>
    <dgm:cxn modelId="{C6B9A940-F422-4CA4-ACB0-720616937EA4}" type="presParOf" srcId="{56009EEA-17BC-4315-BE96-BE281D4B85A3}" destId="{4D8A28D9-DFB1-4F76-A290-536C7759B5B5}" srcOrd="0" destOrd="0" presId="urn:microsoft.com/office/officeart/2005/8/layout/vProcess5"/>
    <dgm:cxn modelId="{74150091-EA1B-47E8-9B4F-EB2A53C45270}" type="presParOf" srcId="{56009EEA-17BC-4315-BE96-BE281D4B85A3}" destId="{4A95FA00-6D9D-424E-9DF1-0F1E333ECC85}" srcOrd="1" destOrd="0" presId="urn:microsoft.com/office/officeart/2005/8/layout/vProcess5"/>
    <dgm:cxn modelId="{0F39AB8F-4BAE-4AA2-9711-BA1EADC7DF35}" type="presParOf" srcId="{56009EEA-17BC-4315-BE96-BE281D4B85A3}" destId="{E6FA939D-C003-44CD-97C2-063190F2D852}" srcOrd="2" destOrd="0" presId="urn:microsoft.com/office/officeart/2005/8/layout/vProcess5"/>
    <dgm:cxn modelId="{111077A3-AFC6-4B64-B5A8-715DCB0851FC}" type="presParOf" srcId="{56009EEA-17BC-4315-BE96-BE281D4B85A3}" destId="{B8C2EB6C-E171-4940-8199-91B85A0FCB6C}" srcOrd="3" destOrd="0" presId="urn:microsoft.com/office/officeart/2005/8/layout/vProcess5"/>
    <dgm:cxn modelId="{C0E659B5-778E-45CA-A3D2-88470D8A6EB4}" type="presParOf" srcId="{56009EEA-17BC-4315-BE96-BE281D4B85A3}" destId="{BFE43214-C7EB-4859-94F0-D7CB831DF865}" srcOrd="4" destOrd="0" presId="urn:microsoft.com/office/officeart/2005/8/layout/vProcess5"/>
    <dgm:cxn modelId="{45CABD53-50BB-4B9A-B813-21D39C6D2651}" type="presParOf" srcId="{56009EEA-17BC-4315-BE96-BE281D4B85A3}" destId="{2D58D876-AC8A-4CB8-836D-A7A345CB3D91}" srcOrd="5" destOrd="0" presId="urn:microsoft.com/office/officeart/2005/8/layout/vProcess5"/>
    <dgm:cxn modelId="{71B039AE-882F-4B92-8D11-3AE331ACF654}" type="presParOf" srcId="{56009EEA-17BC-4315-BE96-BE281D4B85A3}" destId="{03D6FA91-A025-448B-90B6-76808BB1AE61}" srcOrd="6" destOrd="0" presId="urn:microsoft.com/office/officeart/2005/8/layout/vProcess5"/>
    <dgm:cxn modelId="{3C64A655-FB49-4A17-A82E-97CB60E91192}" type="presParOf" srcId="{56009EEA-17BC-4315-BE96-BE281D4B85A3}" destId="{9AE794B6-B5B7-4C98-BF51-12D2B47AD163}" srcOrd="7" destOrd="0" presId="urn:microsoft.com/office/officeart/2005/8/layout/vProcess5"/>
    <dgm:cxn modelId="{A5C13FD0-E0BE-4102-AA35-D42552827BC1}" type="presParOf" srcId="{56009EEA-17BC-4315-BE96-BE281D4B85A3}" destId="{D9327225-DF11-4A39-970D-B2DFB26C8B80}" srcOrd="8" destOrd="0" presId="urn:microsoft.com/office/officeart/2005/8/layout/vProcess5"/>
    <dgm:cxn modelId="{EB2CCC07-AF7E-4DCB-AB83-49BDF55AD11E}" type="presParOf" srcId="{56009EEA-17BC-4315-BE96-BE281D4B85A3}" destId="{594EAD02-2F62-4D4B-B711-A627F9C4F33B}" srcOrd="9" destOrd="0" presId="urn:microsoft.com/office/officeart/2005/8/layout/vProcess5"/>
    <dgm:cxn modelId="{5F00EFA1-57A2-41DA-8C14-61909B2438DE}" type="presParOf" srcId="{56009EEA-17BC-4315-BE96-BE281D4B85A3}" destId="{03B73CB7-0F9F-430A-9C81-1507E2AE30E9}" srcOrd="10" destOrd="0" presId="urn:microsoft.com/office/officeart/2005/8/layout/vProcess5"/>
    <dgm:cxn modelId="{BC60472C-B47E-49DE-88AB-C8BBAFDF83A7}" type="presParOf" srcId="{56009EEA-17BC-4315-BE96-BE281D4B85A3}" destId="{0DE6018B-7AEE-4C08-AF2F-DA7D9B3C726C}" srcOrd="11" destOrd="0" presId="urn:microsoft.com/office/officeart/2005/8/layout/vProcess5"/>
    <dgm:cxn modelId="{C1D9D19C-4F1A-485B-8349-833AC99C7F55}" type="presParOf" srcId="{56009EEA-17BC-4315-BE96-BE281D4B85A3}" destId="{7239378E-B0DA-488C-842B-3C234B327002}" srcOrd="12" destOrd="0" presId="urn:microsoft.com/office/officeart/2005/8/layout/vProcess5"/>
    <dgm:cxn modelId="{1F8DE3FB-308D-4FB3-A744-75D434948790}" type="presParOf" srcId="{56009EEA-17BC-4315-BE96-BE281D4B85A3}" destId="{CD3A4FD4-2D17-4C1B-B720-93382F506DD1}" srcOrd="13" destOrd="0" presId="urn:microsoft.com/office/officeart/2005/8/layout/vProcess5"/>
    <dgm:cxn modelId="{E0A3E5C0-0DB8-4545-AC2C-8E4C078DDEED}" type="presParOf" srcId="{56009EEA-17BC-4315-BE96-BE281D4B85A3}" destId="{5B48BB4C-151C-459E-B99F-6993C97C29B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A0015-BCE5-475F-A212-A14339FBC989}">
      <dsp:nvSpPr>
        <dsp:cNvPr id="0" name=""/>
        <dsp:cNvSpPr/>
      </dsp:nvSpPr>
      <dsp:spPr>
        <a:xfrm>
          <a:off x="5215471" y="1570841"/>
          <a:ext cx="2192026" cy="4170473"/>
        </a:xfrm>
        <a:prstGeom prst="rect">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0" rIns="142875" bIns="31750" numCol="1" spcCol="1270" anchor="ctr" anchorCtr="0">
          <a:noAutofit/>
        </a:bodyPr>
        <a:lstStyle/>
        <a:p>
          <a:pPr marL="0" lvl="0" indent="0" algn="r" defTabSz="1111250">
            <a:lnSpc>
              <a:spcPct val="90000"/>
            </a:lnSpc>
            <a:spcBef>
              <a:spcPct val="0"/>
            </a:spcBef>
            <a:spcAft>
              <a:spcPct val="35000"/>
            </a:spcAft>
            <a:buNone/>
          </a:pPr>
          <a:r>
            <a:rPr lang="es-CO" sz="2500" b="1" kern="1200" dirty="0">
              <a:latin typeface="+mn-lt"/>
            </a:rPr>
            <a:t>Empleado y Estudiante       </a:t>
          </a:r>
        </a:p>
      </dsp:txBody>
      <dsp:txXfrm rot="16200000">
        <a:off x="5191695" y="3162591"/>
        <a:ext cx="3753426" cy="569926"/>
      </dsp:txXfrm>
    </dsp:sp>
    <dsp:sp modelId="{81920EBD-D389-4F21-8682-1C92D9457009}">
      <dsp:nvSpPr>
        <dsp:cNvPr id="0" name=""/>
        <dsp:cNvSpPr/>
      </dsp:nvSpPr>
      <dsp:spPr>
        <a:xfrm>
          <a:off x="2827448" y="867328"/>
          <a:ext cx="2192026" cy="4871762"/>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0" rIns="142875" bIns="31750" numCol="1" spcCol="1270" anchor="ctr" anchorCtr="0">
          <a:noAutofit/>
        </a:bodyPr>
        <a:lstStyle/>
        <a:p>
          <a:pPr marL="0" lvl="0" indent="0" algn="r" defTabSz="1111250">
            <a:lnSpc>
              <a:spcPct val="90000"/>
            </a:lnSpc>
            <a:spcBef>
              <a:spcPct val="0"/>
            </a:spcBef>
            <a:spcAft>
              <a:spcPct val="35000"/>
            </a:spcAft>
            <a:buNone/>
          </a:pPr>
          <a:r>
            <a:rPr lang="es-CO" sz="2500" b="1" kern="1200" dirty="0">
              <a:latin typeface="+mn-lt"/>
            </a:rPr>
            <a:t>Entidad</a:t>
          </a:r>
        </a:p>
      </dsp:txBody>
      <dsp:txXfrm rot="16200000">
        <a:off x="2488091" y="2774657"/>
        <a:ext cx="4384586" cy="569926"/>
      </dsp:txXfrm>
    </dsp:sp>
    <dsp:sp modelId="{1731B125-686A-4FCD-A3AB-F090F732B807}">
      <dsp:nvSpPr>
        <dsp:cNvPr id="0" name=""/>
        <dsp:cNvSpPr/>
      </dsp:nvSpPr>
      <dsp:spPr>
        <a:xfrm>
          <a:off x="156217" y="201091"/>
          <a:ext cx="2192026" cy="5534678"/>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0" rIns="142875" bIns="31750" numCol="1" spcCol="1270" anchor="ctr" anchorCtr="0">
          <a:noAutofit/>
        </a:bodyPr>
        <a:lstStyle/>
        <a:p>
          <a:pPr marL="0" lvl="0" indent="0" algn="r" defTabSz="1111250">
            <a:lnSpc>
              <a:spcPct val="90000"/>
            </a:lnSpc>
            <a:spcBef>
              <a:spcPct val="0"/>
            </a:spcBef>
            <a:spcAft>
              <a:spcPct val="35000"/>
            </a:spcAft>
            <a:buNone/>
          </a:pPr>
          <a:r>
            <a:rPr lang="es-CO" sz="2500" b="1" kern="1200" dirty="0">
              <a:latin typeface="+mj-lt"/>
            </a:rPr>
            <a:t>Ciudad</a:t>
          </a:r>
        </a:p>
      </dsp:txBody>
      <dsp:txXfrm rot="16200000">
        <a:off x="-481451" y="2406733"/>
        <a:ext cx="4981210" cy="569926"/>
      </dsp:txXfrm>
    </dsp:sp>
    <dsp:sp modelId="{99D68DA2-AD7B-47AE-A91C-92DAB25C7577}">
      <dsp:nvSpPr>
        <dsp:cNvPr id="0" name=""/>
        <dsp:cNvSpPr/>
      </dsp:nvSpPr>
      <dsp:spPr>
        <a:xfrm>
          <a:off x="144010" y="432067"/>
          <a:ext cx="1556339" cy="4098008"/>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CO" sz="1400" b="0" kern="1200" dirty="0">
              <a:latin typeface="+mn-lt"/>
            </a:rPr>
            <a:t>Reducción de emisiones contaminantes.</a:t>
          </a:r>
        </a:p>
        <a:p>
          <a:pPr marL="0" lvl="0" indent="0" algn="just" defTabSz="622300">
            <a:lnSpc>
              <a:spcPct val="90000"/>
            </a:lnSpc>
            <a:spcBef>
              <a:spcPct val="0"/>
            </a:spcBef>
            <a:spcAft>
              <a:spcPct val="35000"/>
            </a:spcAft>
            <a:buNone/>
          </a:pPr>
          <a:r>
            <a:rPr lang="es-CO" sz="1400" b="0" kern="1200" dirty="0">
              <a:latin typeface="+mn-lt"/>
            </a:rPr>
            <a:t>Reducción de la congestión.</a:t>
          </a:r>
        </a:p>
        <a:p>
          <a:pPr marL="0" lvl="0" indent="0" algn="just" defTabSz="622300">
            <a:lnSpc>
              <a:spcPct val="90000"/>
            </a:lnSpc>
            <a:spcBef>
              <a:spcPct val="0"/>
            </a:spcBef>
            <a:spcAft>
              <a:spcPct val="35000"/>
            </a:spcAft>
            <a:buNone/>
          </a:pPr>
          <a:r>
            <a:rPr lang="es-CO" sz="1400" b="0" kern="1200" dirty="0">
              <a:latin typeface="+mn-lt"/>
            </a:rPr>
            <a:t>Reducción de la accidentalidad vial.</a:t>
          </a:r>
        </a:p>
        <a:p>
          <a:pPr marL="0" lvl="0" indent="0" algn="just" defTabSz="622300">
            <a:lnSpc>
              <a:spcPct val="90000"/>
            </a:lnSpc>
            <a:spcBef>
              <a:spcPct val="0"/>
            </a:spcBef>
            <a:spcAft>
              <a:spcPct val="35000"/>
            </a:spcAft>
            <a:buNone/>
          </a:pPr>
          <a:r>
            <a:rPr lang="es-CO" sz="1400" b="0" kern="1200" dirty="0">
              <a:latin typeface="+mn-lt"/>
            </a:rPr>
            <a:t>Ciudadanía con cultura de movilidad segura y responsable</a:t>
          </a:r>
        </a:p>
      </dsp:txBody>
      <dsp:txXfrm>
        <a:off x="144010" y="432067"/>
        <a:ext cx="1556339" cy="4098008"/>
      </dsp:txXfrm>
    </dsp:sp>
    <dsp:sp modelId="{217107C8-4A1C-4CDE-B1C4-7DE5EE4875C6}">
      <dsp:nvSpPr>
        <dsp:cNvPr id="0" name=""/>
        <dsp:cNvSpPr/>
      </dsp:nvSpPr>
      <dsp:spPr>
        <a:xfrm>
          <a:off x="2827448" y="860862"/>
          <a:ext cx="1556339" cy="4911388"/>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CO" sz="1400" b="0" kern="1200" dirty="0">
              <a:latin typeface="+mn-lt"/>
            </a:rPr>
            <a:t>Consolidación de una imagen corporativa positiva.</a:t>
          </a:r>
        </a:p>
        <a:p>
          <a:pPr marL="0" lvl="0" indent="0" algn="just" defTabSz="622300">
            <a:lnSpc>
              <a:spcPct val="90000"/>
            </a:lnSpc>
            <a:spcBef>
              <a:spcPct val="0"/>
            </a:spcBef>
            <a:spcAft>
              <a:spcPct val="35000"/>
            </a:spcAft>
            <a:buNone/>
          </a:pPr>
          <a:r>
            <a:rPr lang="es-CO" sz="1400" b="0" kern="1200" dirty="0">
              <a:latin typeface="+mn-lt"/>
            </a:rPr>
            <a:t>Creación de conciencia social entre sus empleados y estudiantes.</a:t>
          </a:r>
        </a:p>
        <a:p>
          <a:pPr marL="0" lvl="0" indent="0" algn="just" defTabSz="622300">
            <a:lnSpc>
              <a:spcPct val="90000"/>
            </a:lnSpc>
            <a:spcBef>
              <a:spcPct val="0"/>
            </a:spcBef>
            <a:spcAft>
              <a:spcPct val="35000"/>
            </a:spcAft>
            <a:buNone/>
          </a:pPr>
          <a:r>
            <a:rPr lang="es-CO" sz="1400" b="0" kern="1200" dirty="0">
              <a:latin typeface="+mn-lt"/>
            </a:rPr>
            <a:t>Mejora del ambiente laboral.</a:t>
          </a:r>
        </a:p>
        <a:p>
          <a:pPr marL="0" lvl="0" indent="0" algn="just" defTabSz="622300">
            <a:lnSpc>
              <a:spcPct val="90000"/>
            </a:lnSpc>
            <a:spcBef>
              <a:spcPct val="0"/>
            </a:spcBef>
            <a:spcAft>
              <a:spcPct val="35000"/>
            </a:spcAft>
            <a:buNone/>
          </a:pPr>
          <a:r>
            <a:rPr lang="es-CO" sz="1400" b="0" kern="1200" dirty="0">
              <a:latin typeface="+mn-lt"/>
            </a:rPr>
            <a:t>Mejora  de la comunicación interna en la organización.</a:t>
          </a:r>
        </a:p>
        <a:p>
          <a:pPr marL="0" lvl="0" indent="0" algn="just" defTabSz="622300">
            <a:lnSpc>
              <a:spcPct val="90000"/>
            </a:lnSpc>
            <a:spcBef>
              <a:spcPct val="0"/>
            </a:spcBef>
            <a:spcAft>
              <a:spcPct val="35000"/>
            </a:spcAft>
            <a:buNone/>
          </a:pPr>
          <a:r>
            <a:rPr lang="es-CO" sz="1400" b="0" kern="1200" dirty="0">
              <a:latin typeface="+mn-lt"/>
            </a:rPr>
            <a:t>Aumento de  la productividad de los empleados.</a:t>
          </a:r>
        </a:p>
        <a:p>
          <a:pPr marL="0" lvl="0" indent="0" algn="just" defTabSz="622300">
            <a:lnSpc>
              <a:spcPct val="90000"/>
            </a:lnSpc>
            <a:spcBef>
              <a:spcPct val="0"/>
            </a:spcBef>
            <a:spcAft>
              <a:spcPct val="35000"/>
            </a:spcAft>
            <a:buNone/>
          </a:pPr>
          <a:r>
            <a:rPr lang="es-CO" sz="1400" b="0" kern="1200" dirty="0">
              <a:latin typeface="+mn-lt"/>
            </a:rPr>
            <a:t>Uso eficiente del espacio.</a:t>
          </a:r>
        </a:p>
        <a:p>
          <a:pPr marL="0" lvl="0" indent="0" algn="just" defTabSz="622300">
            <a:lnSpc>
              <a:spcPct val="90000"/>
            </a:lnSpc>
            <a:spcBef>
              <a:spcPct val="0"/>
            </a:spcBef>
            <a:spcAft>
              <a:spcPct val="35000"/>
            </a:spcAft>
            <a:buNone/>
          </a:pPr>
          <a:r>
            <a:rPr lang="es-CO" sz="1400" b="0" kern="1200" dirty="0">
              <a:latin typeface="+mn-lt"/>
            </a:rPr>
            <a:t>Contribución privada a un problema público</a:t>
          </a:r>
        </a:p>
      </dsp:txBody>
      <dsp:txXfrm>
        <a:off x="2827448" y="860862"/>
        <a:ext cx="1556339" cy="4911388"/>
      </dsp:txXfrm>
    </dsp:sp>
    <dsp:sp modelId="{32B16629-3E54-442C-A009-8D14061F30DD}">
      <dsp:nvSpPr>
        <dsp:cNvPr id="0" name=""/>
        <dsp:cNvSpPr/>
      </dsp:nvSpPr>
      <dsp:spPr>
        <a:xfrm>
          <a:off x="5256589" y="1800200"/>
          <a:ext cx="1556339" cy="2734557"/>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CO" sz="1400" b="0" kern="1200" dirty="0">
              <a:latin typeface="+mn-lt"/>
            </a:rPr>
            <a:t>Mejora de la calidad de vida.</a:t>
          </a:r>
          <a:br>
            <a:rPr lang="es-CO" sz="1400" b="0" kern="1200" dirty="0">
              <a:latin typeface="+mn-lt"/>
            </a:rPr>
          </a:br>
          <a:r>
            <a:rPr lang="es-CO" sz="1400" b="0" kern="1200" dirty="0">
              <a:latin typeface="+mn-lt"/>
            </a:rPr>
            <a:t>Salud.</a:t>
          </a:r>
          <a:br>
            <a:rPr lang="es-CO" sz="1400" b="0" kern="1200" dirty="0">
              <a:latin typeface="+mn-lt"/>
            </a:rPr>
          </a:br>
          <a:r>
            <a:rPr lang="es-CO" sz="1400" b="0" kern="1200" dirty="0">
              <a:latin typeface="+mn-lt"/>
            </a:rPr>
            <a:t>Disminución del estrés.</a:t>
          </a:r>
        </a:p>
        <a:p>
          <a:pPr marL="0" lvl="0" indent="0" algn="just" defTabSz="622300">
            <a:lnSpc>
              <a:spcPct val="90000"/>
            </a:lnSpc>
            <a:spcBef>
              <a:spcPct val="0"/>
            </a:spcBef>
            <a:spcAft>
              <a:spcPct val="35000"/>
            </a:spcAft>
            <a:buNone/>
          </a:pPr>
          <a:r>
            <a:rPr lang="es-CO" sz="1400" b="0" kern="1200" dirty="0">
              <a:latin typeface="+mn-lt"/>
            </a:rPr>
            <a:t>Disminución del tiempo de viaje.</a:t>
          </a:r>
        </a:p>
        <a:p>
          <a:pPr marL="0" lvl="0" indent="0" algn="just" defTabSz="622300">
            <a:lnSpc>
              <a:spcPct val="90000"/>
            </a:lnSpc>
            <a:spcBef>
              <a:spcPct val="0"/>
            </a:spcBef>
            <a:spcAft>
              <a:spcPct val="35000"/>
            </a:spcAft>
            <a:buNone/>
          </a:pPr>
          <a:r>
            <a:rPr lang="es-CO" sz="1400" b="0" kern="1200" dirty="0">
              <a:latin typeface="+mn-lt"/>
            </a:rPr>
            <a:t>Disminución de costos de transporte</a:t>
          </a:r>
        </a:p>
      </dsp:txBody>
      <dsp:txXfrm>
        <a:off x="5256589" y="1800200"/>
        <a:ext cx="1556339" cy="2734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89654-D316-4E3F-8162-F3ADA44B38EB}">
      <dsp:nvSpPr>
        <dsp:cNvPr id="0" name=""/>
        <dsp:cNvSpPr/>
      </dsp:nvSpPr>
      <dsp:spPr>
        <a:xfrm>
          <a:off x="0" y="4838968"/>
          <a:ext cx="8508515" cy="5515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t>Monitoreo</a:t>
          </a:r>
        </a:p>
      </dsp:txBody>
      <dsp:txXfrm>
        <a:off x="0" y="4838968"/>
        <a:ext cx="8508515" cy="297836"/>
      </dsp:txXfrm>
    </dsp:sp>
    <dsp:sp modelId="{F0431B03-8894-476A-A6E1-29E16AB9ECE3}">
      <dsp:nvSpPr>
        <dsp:cNvPr id="0" name=""/>
        <dsp:cNvSpPr/>
      </dsp:nvSpPr>
      <dsp:spPr>
        <a:xfrm>
          <a:off x="0" y="5125773"/>
          <a:ext cx="8508515" cy="25371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 Evaluación de indicadores de forma periódica</a:t>
          </a:r>
          <a:endParaRPr lang="es-CO" sz="1200" kern="1200" dirty="0"/>
        </a:p>
      </dsp:txBody>
      <dsp:txXfrm>
        <a:off x="0" y="5125773"/>
        <a:ext cx="8508515" cy="253712"/>
      </dsp:txXfrm>
    </dsp:sp>
    <dsp:sp modelId="{5DD38F9A-3D56-46E2-9C78-D648298F15A6}">
      <dsp:nvSpPr>
        <dsp:cNvPr id="0" name=""/>
        <dsp:cNvSpPr/>
      </dsp:nvSpPr>
      <dsp:spPr>
        <a:xfrm rot="10800000">
          <a:off x="0" y="3998959"/>
          <a:ext cx="8508515" cy="848282"/>
        </a:xfrm>
        <a:prstGeom prst="upArrowCallout">
          <a:avLst/>
        </a:prstGeom>
        <a:solidFill>
          <a:schemeClr val="accent4">
            <a:hueOff val="-642067"/>
            <a:satOff val="7938"/>
            <a:lumOff val="-2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t>Implementación de estrategias</a:t>
          </a:r>
        </a:p>
      </dsp:txBody>
      <dsp:txXfrm rot="-10800000">
        <a:off x="0" y="3998959"/>
        <a:ext cx="8508515" cy="297747"/>
      </dsp:txXfrm>
    </dsp:sp>
    <dsp:sp modelId="{CA25C87B-38FB-4707-B9B3-AAD59EEE3D06}">
      <dsp:nvSpPr>
        <dsp:cNvPr id="0" name=""/>
        <dsp:cNvSpPr/>
      </dsp:nvSpPr>
      <dsp:spPr>
        <a:xfrm>
          <a:off x="0" y="4296706"/>
          <a:ext cx="8508515" cy="253636"/>
        </a:xfrm>
        <a:prstGeom prst="rect">
          <a:avLst/>
        </a:prstGeom>
        <a:solidFill>
          <a:schemeClr val="accent4">
            <a:tint val="40000"/>
            <a:alpha val="90000"/>
            <a:hueOff val="-648281"/>
            <a:satOff val="-858"/>
            <a:lumOff val="-198"/>
            <a:alphaOff val="0"/>
          </a:schemeClr>
        </a:solidFill>
        <a:ln w="25400" cap="flat" cmpd="sng" algn="ctr">
          <a:solidFill>
            <a:schemeClr val="accent4">
              <a:tint val="40000"/>
              <a:alpha val="90000"/>
              <a:hueOff val="-648281"/>
              <a:satOff val="-858"/>
              <a:lumOff val="-1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Evaluación de indicadores antes y después</a:t>
          </a:r>
        </a:p>
      </dsp:txBody>
      <dsp:txXfrm>
        <a:off x="0" y="4296706"/>
        <a:ext cx="8508515" cy="253636"/>
      </dsp:txXfrm>
    </dsp:sp>
    <dsp:sp modelId="{A046B424-9040-41BE-872E-CC02CC33545F}">
      <dsp:nvSpPr>
        <dsp:cNvPr id="0" name=""/>
        <dsp:cNvSpPr/>
      </dsp:nvSpPr>
      <dsp:spPr>
        <a:xfrm rot="10800000">
          <a:off x="0" y="3158950"/>
          <a:ext cx="8508515" cy="848282"/>
        </a:xfrm>
        <a:prstGeom prst="upArrowCallout">
          <a:avLst/>
        </a:prstGeom>
        <a:solidFill>
          <a:schemeClr val="accent4">
            <a:hueOff val="-1284134"/>
            <a:satOff val="15876"/>
            <a:lumOff val="-5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t>Comunicación de estrategias a implementar</a:t>
          </a:r>
        </a:p>
      </dsp:txBody>
      <dsp:txXfrm rot="-10800000">
        <a:off x="0" y="3158950"/>
        <a:ext cx="8508515" cy="297747"/>
      </dsp:txXfrm>
    </dsp:sp>
    <dsp:sp modelId="{906A2FCB-FB58-452B-AC73-DF9D557C240C}">
      <dsp:nvSpPr>
        <dsp:cNvPr id="0" name=""/>
        <dsp:cNvSpPr/>
      </dsp:nvSpPr>
      <dsp:spPr>
        <a:xfrm>
          <a:off x="0" y="3456697"/>
          <a:ext cx="8508515" cy="253636"/>
        </a:xfrm>
        <a:prstGeom prst="rect">
          <a:avLst/>
        </a:prstGeom>
        <a:solidFill>
          <a:schemeClr val="accent4">
            <a:tint val="40000"/>
            <a:alpha val="90000"/>
            <a:hueOff val="-1296563"/>
            <a:satOff val="-1715"/>
            <a:lumOff val="-396"/>
            <a:alphaOff val="0"/>
          </a:schemeClr>
        </a:solidFill>
        <a:ln w="25400" cap="flat" cmpd="sng" algn="ctr">
          <a:solidFill>
            <a:schemeClr val="accent4">
              <a:tint val="40000"/>
              <a:alpha val="90000"/>
              <a:hueOff val="-1296563"/>
              <a:satOff val="-1715"/>
              <a:lumOff val="-3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Estrategias de comunicación para socializar las alternativas elegidas con los miembros de la entidad</a:t>
          </a:r>
        </a:p>
      </dsp:txBody>
      <dsp:txXfrm>
        <a:off x="0" y="3456697"/>
        <a:ext cx="8508515" cy="253636"/>
      </dsp:txXfrm>
    </dsp:sp>
    <dsp:sp modelId="{A690546F-D973-4E2E-A36E-C34DDB4469BE}">
      <dsp:nvSpPr>
        <dsp:cNvPr id="0" name=""/>
        <dsp:cNvSpPr/>
      </dsp:nvSpPr>
      <dsp:spPr>
        <a:xfrm rot="10800000">
          <a:off x="0" y="2318941"/>
          <a:ext cx="8508515" cy="848282"/>
        </a:xfrm>
        <a:prstGeom prst="upArrowCallout">
          <a:avLst/>
        </a:prstGeom>
        <a:solidFill>
          <a:schemeClr val="accent4">
            <a:hueOff val="-1926202"/>
            <a:satOff val="23814"/>
            <a:lumOff val="-77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t>Formulación de propuestas para mejorar la movilidad </a:t>
          </a:r>
        </a:p>
      </dsp:txBody>
      <dsp:txXfrm rot="-10800000">
        <a:off x="0" y="2318941"/>
        <a:ext cx="8508515" cy="297747"/>
      </dsp:txXfrm>
    </dsp:sp>
    <dsp:sp modelId="{522033B4-838E-47C4-911E-1E95ADED6D77}">
      <dsp:nvSpPr>
        <dsp:cNvPr id="0" name=""/>
        <dsp:cNvSpPr/>
      </dsp:nvSpPr>
      <dsp:spPr>
        <a:xfrm>
          <a:off x="0" y="2616688"/>
          <a:ext cx="4254257" cy="253636"/>
        </a:xfrm>
        <a:prstGeom prst="rect">
          <a:avLst/>
        </a:prstGeom>
        <a:solidFill>
          <a:schemeClr val="accent4">
            <a:tint val="40000"/>
            <a:alpha val="90000"/>
            <a:hueOff val="-1944844"/>
            <a:satOff val="-2573"/>
            <a:lumOff val="-594"/>
            <a:alphaOff val="0"/>
          </a:schemeClr>
        </a:solidFill>
        <a:ln w="25400" cap="flat" cmpd="sng" algn="ctr">
          <a:solidFill>
            <a:schemeClr val="accent4">
              <a:tint val="40000"/>
              <a:alpha val="90000"/>
              <a:hueOff val="-1944844"/>
              <a:satOff val="-2573"/>
              <a:lumOff val="-5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Elección de estrategias de movilidad sostenible </a:t>
          </a:r>
        </a:p>
      </dsp:txBody>
      <dsp:txXfrm>
        <a:off x="0" y="2616688"/>
        <a:ext cx="4254257" cy="253636"/>
      </dsp:txXfrm>
    </dsp:sp>
    <dsp:sp modelId="{0F63D451-979C-45EB-8EF4-180AD728D156}">
      <dsp:nvSpPr>
        <dsp:cNvPr id="0" name=""/>
        <dsp:cNvSpPr/>
      </dsp:nvSpPr>
      <dsp:spPr>
        <a:xfrm>
          <a:off x="4254257" y="2616688"/>
          <a:ext cx="4254257" cy="253636"/>
        </a:xfrm>
        <a:prstGeom prst="rect">
          <a:avLst/>
        </a:prstGeom>
        <a:solidFill>
          <a:schemeClr val="accent4">
            <a:tint val="40000"/>
            <a:alpha val="90000"/>
            <a:hueOff val="-2593125"/>
            <a:satOff val="-3430"/>
            <a:lumOff val="-793"/>
            <a:alphaOff val="0"/>
          </a:schemeClr>
        </a:solidFill>
        <a:ln w="25400" cap="flat" cmpd="sng" algn="ctr">
          <a:solidFill>
            <a:schemeClr val="accent4">
              <a:tint val="40000"/>
              <a:alpha val="90000"/>
              <a:hueOff val="-2593125"/>
              <a:satOff val="-3430"/>
              <a:lumOff val="-7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Elección de indicadores a mejorar: METAS</a:t>
          </a:r>
        </a:p>
      </dsp:txBody>
      <dsp:txXfrm>
        <a:off x="4254257" y="2616688"/>
        <a:ext cx="4254257" cy="253636"/>
      </dsp:txXfrm>
    </dsp:sp>
    <dsp:sp modelId="{055E6974-F938-4488-B257-D8A41A67B653}">
      <dsp:nvSpPr>
        <dsp:cNvPr id="0" name=""/>
        <dsp:cNvSpPr/>
      </dsp:nvSpPr>
      <dsp:spPr>
        <a:xfrm rot="10800000">
          <a:off x="0" y="841244"/>
          <a:ext cx="8508515" cy="1485970"/>
        </a:xfrm>
        <a:prstGeom prst="upArrowCallout">
          <a:avLst/>
        </a:prstGeom>
        <a:solidFill>
          <a:schemeClr val="accent4">
            <a:hueOff val="-2568269"/>
            <a:satOff val="31752"/>
            <a:lumOff val="-103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t>Diagnóstico</a:t>
          </a:r>
        </a:p>
      </dsp:txBody>
      <dsp:txXfrm rot="-10800000">
        <a:off x="0" y="841244"/>
        <a:ext cx="8508515" cy="521575"/>
      </dsp:txXfrm>
    </dsp:sp>
    <dsp:sp modelId="{DC45FC23-E6DA-46A9-9321-8E89B7167EBF}">
      <dsp:nvSpPr>
        <dsp:cNvPr id="0" name=""/>
        <dsp:cNvSpPr/>
      </dsp:nvSpPr>
      <dsp:spPr>
        <a:xfrm>
          <a:off x="4154" y="1235029"/>
          <a:ext cx="2833401" cy="527682"/>
        </a:xfrm>
        <a:prstGeom prst="rect">
          <a:avLst/>
        </a:prstGeom>
        <a:solidFill>
          <a:schemeClr val="accent4">
            <a:tint val="40000"/>
            <a:alpha val="90000"/>
            <a:hueOff val="-3241406"/>
            <a:satOff val="-4288"/>
            <a:lumOff val="-991"/>
            <a:alphaOff val="0"/>
          </a:schemeClr>
        </a:solidFill>
        <a:ln w="25400" cap="flat" cmpd="sng" algn="ctr">
          <a:solidFill>
            <a:schemeClr val="accent4">
              <a:tint val="40000"/>
              <a:alpha val="90000"/>
              <a:hueOff val="-3241406"/>
              <a:satOff val="-4288"/>
              <a:lumOff val="-9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Análisis descriptivo (tiempo promedio de viaje, distribución modal, etc.)</a:t>
          </a:r>
        </a:p>
      </dsp:txBody>
      <dsp:txXfrm>
        <a:off x="4154" y="1235029"/>
        <a:ext cx="2833401" cy="527682"/>
      </dsp:txXfrm>
    </dsp:sp>
    <dsp:sp modelId="{A77F7102-5C2A-456A-A86E-CCB828D528C6}">
      <dsp:nvSpPr>
        <dsp:cNvPr id="0" name=""/>
        <dsp:cNvSpPr/>
      </dsp:nvSpPr>
      <dsp:spPr>
        <a:xfrm>
          <a:off x="2837556" y="1235029"/>
          <a:ext cx="2833401" cy="527682"/>
        </a:xfrm>
        <a:prstGeom prst="rect">
          <a:avLst/>
        </a:prstGeom>
        <a:solidFill>
          <a:schemeClr val="accent4">
            <a:tint val="40000"/>
            <a:alpha val="90000"/>
            <a:hueOff val="-3889688"/>
            <a:satOff val="-5145"/>
            <a:lumOff val="-1189"/>
            <a:alphaOff val="0"/>
          </a:schemeClr>
        </a:solidFill>
        <a:ln w="25400" cap="flat" cmpd="sng" algn="ctr">
          <a:solidFill>
            <a:schemeClr val="accent4">
              <a:tint val="40000"/>
              <a:alpha val="90000"/>
              <a:hueOff val="-3889688"/>
              <a:satOff val="-5145"/>
              <a:lumOff val="-11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Revisión de infraestructura e impactos sobre el entorno local</a:t>
          </a:r>
        </a:p>
      </dsp:txBody>
      <dsp:txXfrm>
        <a:off x="2837556" y="1235029"/>
        <a:ext cx="2833401" cy="527682"/>
      </dsp:txXfrm>
    </dsp:sp>
    <dsp:sp modelId="{DDD2C6CA-ED79-47E2-8574-D4A0888CCAB3}">
      <dsp:nvSpPr>
        <dsp:cNvPr id="0" name=""/>
        <dsp:cNvSpPr/>
      </dsp:nvSpPr>
      <dsp:spPr>
        <a:xfrm>
          <a:off x="5670958" y="1235029"/>
          <a:ext cx="2833401" cy="527682"/>
        </a:xfrm>
        <a:prstGeom prst="rect">
          <a:avLst/>
        </a:prstGeom>
        <a:solidFill>
          <a:schemeClr val="accent4">
            <a:tint val="40000"/>
            <a:alpha val="90000"/>
            <a:hueOff val="-4537969"/>
            <a:satOff val="-6003"/>
            <a:lumOff val="-1387"/>
            <a:alphaOff val="0"/>
          </a:schemeClr>
        </a:solidFill>
        <a:ln w="25400" cap="flat" cmpd="sng" algn="ctr">
          <a:solidFill>
            <a:schemeClr val="accent4">
              <a:tint val="40000"/>
              <a:alpha val="90000"/>
              <a:hueOff val="-4537969"/>
              <a:satOff val="-6003"/>
              <a:lumOff val="-13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CO" sz="1400" kern="1200" dirty="0"/>
            <a:t>Indicadores de síntesis</a:t>
          </a:r>
        </a:p>
      </dsp:txBody>
      <dsp:txXfrm>
        <a:off x="5670958" y="1235029"/>
        <a:ext cx="2833401" cy="527682"/>
      </dsp:txXfrm>
    </dsp:sp>
    <dsp:sp modelId="{41457DBC-C138-4544-8D1E-6533B89CFDE3}">
      <dsp:nvSpPr>
        <dsp:cNvPr id="0" name=""/>
        <dsp:cNvSpPr/>
      </dsp:nvSpPr>
      <dsp:spPr>
        <a:xfrm rot="10800000">
          <a:off x="0" y="1235"/>
          <a:ext cx="8508515" cy="848282"/>
        </a:xfrm>
        <a:prstGeom prst="upArrowCallout">
          <a:avLst/>
        </a:prstGeom>
        <a:solidFill>
          <a:schemeClr val="accent4">
            <a:hueOff val="-3210336"/>
            <a:satOff val="39690"/>
            <a:lumOff val="-12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t>Compromiso de la empresa a nivel directivo</a:t>
          </a:r>
        </a:p>
      </dsp:txBody>
      <dsp:txXfrm rot="10800000">
        <a:off x="0" y="1235"/>
        <a:ext cx="8508515" cy="551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AC3BC-5FCD-44A9-A6DF-DABF705DAB3A}">
      <dsp:nvSpPr>
        <dsp:cNvPr id="0" name=""/>
        <dsp:cNvSpPr/>
      </dsp:nvSpPr>
      <dsp:spPr>
        <a:xfrm>
          <a:off x="936663" y="2601"/>
          <a:ext cx="2141635" cy="1598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kern="1200" dirty="0"/>
            <a:t>Cantidad de terreno con cubierta vegetal necesaria para absorber todo el CO2 que generan los viajes al trabajo.</a:t>
          </a:r>
        </a:p>
      </dsp:txBody>
      <dsp:txXfrm>
        <a:off x="974122" y="40060"/>
        <a:ext cx="2066717" cy="1561226"/>
      </dsp:txXfrm>
    </dsp:sp>
    <dsp:sp modelId="{EB375B33-F550-4CFD-B556-14949C7A62A2}">
      <dsp:nvSpPr>
        <dsp:cNvPr id="0" name=""/>
        <dsp:cNvSpPr/>
      </dsp:nvSpPr>
      <dsp:spPr>
        <a:xfrm>
          <a:off x="936663" y="1601287"/>
          <a:ext cx="2141635" cy="6874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CO" sz="1700" kern="1200" dirty="0"/>
            <a:t>Huella de carbono</a:t>
          </a:r>
        </a:p>
      </dsp:txBody>
      <dsp:txXfrm>
        <a:off x="936663" y="1601287"/>
        <a:ext cx="1508193" cy="687434"/>
      </dsp:txXfrm>
    </dsp:sp>
    <dsp:sp modelId="{CAF73652-B916-4AB7-A56B-48BC84BA40F7}">
      <dsp:nvSpPr>
        <dsp:cNvPr id="0" name=""/>
        <dsp:cNvSpPr/>
      </dsp:nvSpPr>
      <dsp:spPr>
        <a:xfrm>
          <a:off x="2505440" y="1710479"/>
          <a:ext cx="749572" cy="749572"/>
        </a:xfrm>
        <a:prstGeom prst="ellipse">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03B9F-1118-45D4-98DC-7180E6A29AA3}">
      <dsp:nvSpPr>
        <dsp:cNvPr id="0" name=""/>
        <dsp:cNvSpPr/>
      </dsp:nvSpPr>
      <dsp:spPr>
        <a:xfrm>
          <a:off x="3440714" y="2601"/>
          <a:ext cx="2141635" cy="1598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kern="1200" dirty="0"/>
            <a:t>Consumo de combustible por concepto de los viajes al trabajo</a:t>
          </a:r>
        </a:p>
      </dsp:txBody>
      <dsp:txXfrm>
        <a:off x="3478173" y="40060"/>
        <a:ext cx="2066717" cy="1561226"/>
      </dsp:txXfrm>
    </dsp:sp>
    <dsp:sp modelId="{58E9604A-EC28-43E3-B171-F7413B1CEB66}">
      <dsp:nvSpPr>
        <dsp:cNvPr id="0" name=""/>
        <dsp:cNvSpPr/>
      </dsp:nvSpPr>
      <dsp:spPr>
        <a:xfrm>
          <a:off x="3440714" y="1601287"/>
          <a:ext cx="2141635" cy="6874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CO" sz="1700" kern="1200" dirty="0"/>
            <a:t>Huella energética</a:t>
          </a:r>
        </a:p>
      </dsp:txBody>
      <dsp:txXfrm>
        <a:off x="3440714" y="1601287"/>
        <a:ext cx="1508193" cy="687434"/>
      </dsp:txXfrm>
    </dsp:sp>
    <dsp:sp modelId="{4E9C0BEE-2C66-4283-8006-56215E7C342B}">
      <dsp:nvSpPr>
        <dsp:cNvPr id="0" name=""/>
        <dsp:cNvSpPr/>
      </dsp:nvSpPr>
      <dsp:spPr>
        <a:xfrm>
          <a:off x="5009491" y="1710479"/>
          <a:ext cx="749572" cy="749572"/>
        </a:xfrm>
        <a:prstGeom prst="ellipse">
          <a:avLst/>
        </a:prstGeom>
        <a:blipFill rotWithShape="0">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E8B1AE-1601-4298-850F-65C3F5317478}">
      <dsp:nvSpPr>
        <dsp:cNvPr id="0" name=""/>
        <dsp:cNvSpPr/>
      </dsp:nvSpPr>
      <dsp:spPr>
        <a:xfrm>
          <a:off x="936663" y="2831299"/>
          <a:ext cx="2141635" cy="1598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kern="1200" dirty="0"/>
            <a:t>Es el tiempo de calidad que una persona pierde por el tiempo que gasta en los viajes con motivo de trabajo</a:t>
          </a:r>
        </a:p>
      </dsp:txBody>
      <dsp:txXfrm>
        <a:off x="974122" y="2868758"/>
        <a:ext cx="2066717" cy="1561226"/>
      </dsp:txXfrm>
    </dsp:sp>
    <dsp:sp modelId="{3BC3A97E-9169-41B4-910F-4F78E3E37D0A}">
      <dsp:nvSpPr>
        <dsp:cNvPr id="0" name=""/>
        <dsp:cNvSpPr/>
      </dsp:nvSpPr>
      <dsp:spPr>
        <a:xfrm>
          <a:off x="936663" y="4429985"/>
          <a:ext cx="2141635" cy="6874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CO" sz="1700" kern="1200" dirty="0"/>
            <a:t>Huella de calidad de vida</a:t>
          </a:r>
        </a:p>
      </dsp:txBody>
      <dsp:txXfrm>
        <a:off x="936663" y="4429985"/>
        <a:ext cx="1508193" cy="687434"/>
      </dsp:txXfrm>
    </dsp:sp>
    <dsp:sp modelId="{E5BC477B-9BA8-41D2-8E64-4F061D3D361B}">
      <dsp:nvSpPr>
        <dsp:cNvPr id="0" name=""/>
        <dsp:cNvSpPr/>
      </dsp:nvSpPr>
      <dsp:spPr>
        <a:xfrm>
          <a:off x="2505440" y="4539177"/>
          <a:ext cx="749572" cy="749572"/>
        </a:xfrm>
        <a:prstGeom prst="ellipse">
          <a:avLst/>
        </a:prstGeom>
        <a:blipFill rotWithShape="0">
          <a:blip xmlns:r="http://schemas.openxmlformats.org/officeDocument/2006/relationships" r:embed="rId3"/>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C6C3FA-BC7E-4402-AD8D-6ACA51175325}">
      <dsp:nvSpPr>
        <dsp:cNvPr id="0" name=""/>
        <dsp:cNvSpPr/>
      </dsp:nvSpPr>
      <dsp:spPr>
        <a:xfrm>
          <a:off x="3440714" y="2831299"/>
          <a:ext cx="2141635" cy="159868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kern="1200" dirty="0"/>
            <a:t>Es lo que una persona debe destinar de sus ingresos para costear el transporte al trabajo</a:t>
          </a:r>
        </a:p>
      </dsp:txBody>
      <dsp:txXfrm>
        <a:off x="3478173" y="2868758"/>
        <a:ext cx="2066717" cy="1561226"/>
      </dsp:txXfrm>
    </dsp:sp>
    <dsp:sp modelId="{130D277D-1B1B-44B5-8DFB-73B5BA18ECEE}">
      <dsp:nvSpPr>
        <dsp:cNvPr id="0" name=""/>
        <dsp:cNvSpPr/>
      </dsp:nvSpPr>
      <dsp:spPr>
        <a:xfrm>
          <a:off x="3440714" y="4429985"/>
          <a:ext cx="2141635" cy="6874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CO" sz="1700" kern="1200" dirty="0"/>
            <a:t>Huella de equidad</a:t>
          </a:r>
        </a:p>
      </dsp:txBody>
      <dsp:txXfrm>
        <a:off x="3440714" y="4429985"/>
        <a:ext cx="1508193" cy="687434"/>
      </dsp:txXfrm>
    </dsp:sp>
    <dsp:sp modelId="{9DEB81F8-C07C-4E2D-977A-C6AA9BD064FF}">
      <dsp:nvSpPr>
        <dsp:cNvPr id="0" name=""/>
        <dsp:cNvSpPr/>
      </dsp:nvSpPr>
      <dsp:spPr>
        <a:xfrm>
          <a:off x="5009491" y="4539177"/>
          <a:ext cx="749572" cy="749572"/>
        </a:xfrm>
        <a:prstGeom prst="ellipse">
          <a:avLst/>
        </a:prstGeom>
        <a:blipFill rotWithShape="0">
          <a:blip xmlns:r="http://schemas.openxmlformats.org/officeDocument/2006/relationships" r:embed="rId4"/>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593F-4A56-4F5C-BC82-A6DC6A0973E8}">
      <dsp:nvSpPr>
        <dsp:cNvPr id="0" name=""/>
        <dsp:cNvSpPr/>
      </dsp:nvSpPr>
      <dsp:spPr>
        <a:xfrm>
          <a:off x="901566" y="93734"/>
          <a:ext cx="1560235" cy="156047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10190-BAEB-4530-9661-CB256C28E5DE}">
      <dsp:nvSpPr>
        <dsp:cNvPr id="0" name=""/>
        <dsp:cNvSpPr/>
      </dsp:nvSpPr>
      <dsp:spPr>
        <a:xfrm>
          <a:off x="1246430" y="657112"/>
          <a:ext cx="866992" cy="43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0" kern="1200" dirty="0"/>
            <a:t>2012: 48</a:t>
          </a:r>
        </a:p>
      </dsp:txBody>
      <dsp:txXfrm>
        <a:off x="1246430" y="657112"/>
        <a:ext cx="866992" cy="433392"/>
      </dsp:txXfrm>
    </dsp:sp>
    <dsp:sp modelId="{78785F75-32AC-4767-80B1-383A00244DF9}">
      <dsp:nvSpPr>
        <dsp:cNvPr id="0" name=""/>
        <dsp:cNvSpPr/>
      </dsp:nvSpPr>
      <dsp:spPr>
        <a:xfrm>
          <a:off x="468217" y="990342"/>
          <a:ext cx="1560235" cy="1560472"/>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3B6993-84A7-43F6-9D58-BE56853E10C8}">
      <dsp:nvSpPr>
        <dsp:cNvPr id="0" name=""/>
        <dsp:cNvSpPr/>
      </dsp:nvSpPr>
      <dsp:spPr>
        <a:xfrm>
          <a:off x="814838" y="1558906"/>
          <a:ext cx="866992" cy="43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0" kern="1200" dirty="0"/>
            <a:t>2015: 248</a:t>
          </a:r>
        </a:p>
      </dsp:txBody>
      <dsp:txXfrm>
        <a:off x="814838" y="1558906"/>
        <a:ext cx="866992" cy="433392"/>
      </dsp:txXfrm>
    </dsp:sp>
    <dsp:sp modelId="{AFAD7380-CE5F-4125-AD81-5965B1C71FE4}">
      <dsp:nvSpPr>
        <dsp:cNvPr id="0" name=""/>
        <dsp:cNvSpPr/>
      </dsp:nvSpPr>
      <dsp:spPr>
        <a:xfrm>
          <a:off x="1012614" y="1994244"/>
          <a:ext cx="1340483" cy="1341020"/>
        </a:xfrm>
        <a:prstGeom prst="blockArc">
          <a:avLst>
            <a:gd name="adj1" fmla="val 13500000"/>
            <a:gd name="adj2" fmla="val 10800000"/>
            <a:gd name="adj3" fmla="val 1274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CB28C1-EBE5-4B69-B3B0-ABBCA7E257DF}">
      <dsp:nvSpPr>
        <dsp:cNvPr id="0" name=""/>
        <dsp:cNvSpPr/>
      </dsp:nvSpPr>
      <dsp:spPr>
        <a:xfrm>
          <a:off x="1181618" y="2461996"/>
          <a:ext cx="1000717" cy="43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0" kern="1200" dirty="0"/>
            <a:t>2016 (agosto): 382</a:t>
          </a:r>
        </a:p>
      </dsp:txBody>
      <dsp:txXfrm>
        <a:off x="1181618" y="2461996"/>
        <a:ext cx="1000717" cy="4333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3379B-976A-424C-918E-77C75FB5AD3D}">
      <dsp:nvSpPr>
        <dsp:cNvPr id="0" name=""/>
        <dsp:cNvSpPr/>
      </dsp:nvSpPr>
      <dsp:spPr>
        <a:xfrm>
          <a:off x="2670" y="0"/>
          <a:ext cx="2679481" cy="200889"/>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s-CO" sz="1000" kern="1200" dirty="0"/>
            <a:t>2013</a:t>
          </a:r>
        </a:p>
      </dsp:txBody>
      <dsp:txXfrm>
        <a:off x="2670" y="0"/>
        <a:ext cx="2629259" cy="200889"/>
      </dsp:txXfrm>
    </dsp:sp>
    <dsp:sp modelId="{FE5BAC48-F8C5-42CA-9EBA-6A75C5E12A1A}">
      <dsp:nvSpPr>
        <dsp:cNvPr id="0" name=""/>
        <dsp:cNvSpPr/>
      </dsp:nvSpPr>
      <dsp:spPr>
        <a:xfrm>
          <a:off x="2166185" y="0"/>
          <a:ext cx="2679481" cy="20088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s-CO" sz="1000" kern="1200" dirty="0"/>
            <a:t>2014</a:t>
          </a:r>
        </a:p>
      </dsp:txBody>
      <dsp:txXfrm>
        <a:off x="2266630" y="0"/>
        <a:ext cx="2478592" cy="200889"/>
      </dsp:txXfrm>
    </dsp:sp>
    <dsp:sp modelId="{80BA0A8A-59C8-4AC3-98D9-F42C1F96B0C3}">
      <dsp:nvSpPr>
        <dsp:cNvPr id="0" name=""/>
        <dsp:cNvSpPr/>
      </dsp:nvSpPr>
      <dsp:spPr>
        <a:xfrm>
          <a:off x="4289840" y="0"/>
          <a:ext cx="2679481" cy="20088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s-CO" sz="1000" kern="1200" dirty="0"/>
            <a:t>2015</a:t>
          </a:r>
        </a:p>
      </dsp:txBody>
      <dsp:txXfrm>
        <a:off x="4390285" y="0"/>
        <a:ext cx="2478592" cy="200889"/>
      </dsp:txXfrm>
    </dsp:sp>
    <dsp:sp modelId="{271C4618-10A6-43EB-AADE-928D23180229}">
      <dsp:nvSpPr>
        <dsp:cNvPr id="0" name=""/>
        <dsp:cNvSpPr/>
      </dsp:nvSpPr>
      <dsp:spPr>
        <a:xfrm>
          <a:off x="6433425" y="0"/>
          <a:ext cx="2679481" cy="20088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s-CO" sz="1000" kern="1200" dirty="0"/>
            <a:t>2016</a:t>
          </a:r>
        </a:p>
      </dsp:txBody>
      <dsp:txXfrm>
        <a:off x="6533870" y="0"/>
        <a:ext cx="2478592" cy="200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70C74-23CF-4E80-B094-825CF7B2E64A}">
      <dsp:nvSpPr>
        <dsp:cNvPr id="0" name=""/>
        <dsp:cNvSpPr/>
      </dsp:nvSpPr>
      <dsp:spPr>
        <a:xfrm>
          <a:off x="3981754" y="3231719"/>
          <a:ext cx="2347748" cy="152080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17627"/>
              <a:satOff val="-5768"/>
              <a:lumOff val="-24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s-CO" sz="1200" kern="1200" dirty="0">
              <a:latin typeface="+mj-lt"/>
              <a:ea typeface="+mn-ea"/>
              <a:cs typeface="+mn-cs"/>
            </a:rPr>
            <a:t>Re-organización de jornadas laborales</a:t>
          </a:r>
        </a:p>
        <a:p>
          <a:pPr marL="114300" lvl="1" indent="-114300" algn="l" defTabSz="533400">
            <a:lnSpc>
              <a:spcPct val="90000"/>
            </a:lnSpc>
            <a:spcBef>
              <a:spcPct val="0"/>
            </a:spcBef>
            <a:spcAft>
              <a:spcPct val="15000"/>
            </a:spcAft>
            <a:buChar char="•"/>
          </a:pPr>
          <a:r>
            <a:rPr lang="es-CO" sz="1200" kern="1200" dirty="0">
              <a:latin typeface="+mj-lt"/>
              <a:ea typeface="+mn-ea"/>
              <a:cs typeface="+mn-cs"/>
            </a:rPr>
            <a:t>Uso de tecnologías de información</a:t>
          </a:r>
        </a:p>
      </dsp:txBody>
      <dsp:txXfrm>
        <a:off x="4719486" y="3645328"/>
        <a:ext cx="1576610" cy="1073792"/>
      </dsp:txXfrm>
    </dsp:sp>
    <dsp:sp modelId="{FEFAC7E9-0570-4BB1-9FAB-BC4F432D620A}">
      <dsp:nvSpPr>
        <dsp:cNvPr id="0" name=""/>
        <dsp:cNvSpPr/>
      </dsp:nvSpPr>
      <dsp:spPr>
        <a:xfrm>
          <a:off x="151216" y="3231719"/>
          <a:ext cx="2347748" cy="152080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6826440"/>
              <a:satOff val="-8652"/>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s-CO" sz="1200" kern="1200">
              <a:latin typeface="+mj-lt"/>
              <a:ea typeface="+mn-ea"/>
              <a:cs typeface="+mn-cs"/>
            </a:rPr>
            <a:t>Estacionamientos</a:t>
          </a:r>
          <a:endParaRPr lang="es-CO" sz="1200" kern="1200" dirty="0">
            <a:latin typeface="+mj-lt"/>
            <a:ea typeface="+mn-ea"/>
            <a:cs typeface="+mn-cs"/>
          </a:endParaRPr>
        </a:p>
        <a:p>
          <a:pPr marL="114300" lvl="1" indent="-114300" algn="l" defTabSz="533400">
            <a:lnSpc>
              <a:spcPct val="90000"/>
            </a:lnSpc>
            <a:spcBef>
              <a:spcPct val="0"/>
            </a:spcBef>
            <a:spcAft>
              <a:spcPct val="15000"/>
            </a:spcAft>
            <a:buChar char="•"/>
          </a:pPr>
          <a:r>
            <a:rPr lang="es-CO" sz="1200" kern="1200" dirty="0">
              <a:latin typeface="+mj-lt"/>
              <a:ea typeface="+mn-ea"/>
              <a:cs typeface="+mn-cs"/>
            </a:rPr>
            <a:t>Zona de taxis</a:t>
          </a:r>
        </a:p>
        <a:p>
          <a:pPr marL="114300" lvl="1" indent="-114300" algn="l" defTabSz="533400">
            <a:lnSpc>
              <a:spcPct val="90000"/>
            </a:lnSpc>
            <a:spcBef>
              <a:spcPct val="0"/>
            </a:spcBef>
            <a:spcAft>
              <a:spcPct val="15000"/>
            </a:spcAft>
            <a:buChar char="•"/>
          </a:pPr>
          <a:r>
            <a:rPr lang="es-CO" sz="1200" kern="1200" dirty="0">
              <a:latin typeface="+mj-lt"/>
              <a:ea typeface="+mn-ea"/>
              <a:cs typeface="+mn-cs"/>
            </a:rPr>
            <a:t>Accesos</a:t>
          </a:r>
        </a:p>
      </dsp:txBody>
      <dsp:txXfrm>
        <a:off x="184623" y="3645328"/>
        <a:ext cx="1576610" cy="1073792"/>
      </dsp:txXfrm>
    </dsp:sp>
    <dsp:sp modelId="{5B020A03-930C-4EC6-A077-DB850687476B}">
      <dsp:nvSpPr>
        <dsp:cNvPr id="0" name=""/>
        <dsp:cNvSpPr/>
      </dsp:nvSpPr>
      <dsp:spPr>
        <a:xfrm>
          <a:off x="3981754" y="0"/>
          <a:ext cx="2347748" cy="152080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5608813"/>
              <a:satOff val="-2884"/>
              <a:lumOff val="-12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s-CO" sz="1200" kern="1200">
              <a:latin typeface="+mj-lt"/>
              <a:ea typeface="+mn-ea"/>
              <a:cs typeface="+mn-cs"/>
            </a:rPr>
            <a:t>Bicicleta.</a:t>
          </a:r>
          <a:endParaRPr lang="es-CO" sz="1200" kern="1200" dirty="0">
            <a:latin typeface="+mj-lt"/>
            <a:ea typeface="+mn-ea"/>
            <a:cs typeface="+mn-cs"/>
          </a:endParaRPr>
        </a:p>
        <a:p>
          <a:pPr marL="114300" lvl="1" indent="-114300" algn="l" defTabSz="533400">
            <a:lnSpc>
              <a:spcPct val="90000"/>
            </a:lnSpc>
            <a:spcBef>
              <a:spcPct val="0"/>
            </a:spcBef>
            <a:spcAft>
              <a:spcPct val="15000"/>
            </a:spcAft>
            <a:buChar char="•"/>
          </a:pPr>
          <a:r>
            <a:rPr lang="es-CO" sz="1200" kern="1200" dirty="0">
              <a:latin typeface="+mj-lt"/>
              <a:ea typeface="+mn-ea"/>
              <a:cs typeface="+mn-cs"/>
            </a:rPr>
            <a:t>Transporte Colectivo</a:t>
          </a:r>
        </a:p>
        <a:p>
          <a:pPr marL="114300" lvl="1" indent="-114300" algn="l" defTabSz="533400">
            <a:lnSpc>
              <a:spcPct val="90000"/>
            </a:lnSpc>
            <a:spcBef>
              <a:spcPct val="0"/>
            </a:spcBef>
            <a:spcAft>
              <a:spcPct val="15000"/>
            </a:spcAft>
            <a:buChar char="•"/>
          </a:pPr>
          <a:r>
            <a:rPr lang="es-CO" sz="1200" kern="1200">
              <a:latin typeface="+mj-lt"/>
              <a:ea typeface="+mn-ea"/>
              <a:cs typeface="+mn-cs"/>
            </a:rPr>
            <a:t>Caminata</a:t>
          </a:r>
          <a:endParaRPr lang="es-CO" sz="1200" kern="1200" dirty="0">
            <a:latin typeface="+mj-lt"/>
            <a:ea typeface="+mn-ea"/>
            <a:cs typeface="+mn-cs"/>
          </a:endParaRPr>
        </a:p>
      </dsp:txBody>
      <dsp:txXfrm>
        <a:off x="4719486" y="33407"/>
        <a:ext cx="1576610" cy="1073792"/>
      </dsp:txXfrm>
    </dsp:sp>
    <dsp:sp modelId="{BCB021CC-3AD0-43C9-B8F4-23B9211C6E1C}">
      <dsp:nvSpPr>
        <dsp:cNvPr id="0" name=""/>
        <dsp:cNvSpPr/>
      </dsp:nvSpPr>
      <dsp:spPr>
        <a:xfrm>
          <a:off x="151216" y="0"/>
          <a:ext cx="2347748" cy="152080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CO" sz="1200" kern="1200" dirty="0" err="1">
              <a:latin typeface="+mj-lt"/>
              <a:ea typeface="+mn-ea"/>
              <a:cs typeface="+mn-cs"/>
            </a:rPr>
            <a:t>Carpooling</a:t>
          </a:r>
          <a:endParaRPr lang="es-CO" sz="1200" kern="1200" dirty="0">
            <a:latin typeface="+mj-lt"/>
            <a:ea typeface="+mn-ea"/>
            <a:cs typeface="+mn-cs"/>
          </a:endParaRPr>
        </a:p>
        <a:p>
          <a:pPr marL="114300" lvl="1" indent="-114300" algn="l" defTabSz="533400">
            <a:lnSpc>
              <a:spcPct val="90000"/>
            </a:lnSpc>
            <a:spcBef>
              <a:spcPct val="0"/>
            </a:spcBef>
            <a:spcAft>
              <a:spcPct val="15000"/>
            </a:spcAft>
            <a:buChar char="•"/>
          </a:pPr>
          <a:r>
            <a:rPr lang="es-CO" sz="1200" kern="1200" dirty="0" err="1">
              <a:latin typeface="+mj-lt"/>
              <a:ea typeface="+mn-ea"/>
              <a:cs typeface="+mn-cs"/>
            </a:rPr>
            <a:t>Carsharing</a:t>
          </a:r>
          <a:endParaRPr lang="es-CO" sz="1200" kern="1200" dirty="0">
            <a:latin typeface="+mj-lt"/>
            <a:ea typeface="+mn-ea"/>
            <a:cs typeface="+mn-cs"/>
          </a:endParaRPr>
        </a:p>
        <a:p>
          <a:pPr marL="114300" lvl="1" indent="-114300" algn="l" defTabSz="533400">
            <a:lnSpc>
              <a:spcPct val="90000"/>
            </a:lnSpc>
            <a:spcBef>
              <a:spcPct val="0"/>
            </a:spcBef>
            <a:spcAft>
              <a:spcPct val="15000"/>
            </a:spcAft>
            <a:buChar char="•"/>
          </a:pPr>
          <a:r>
            <a:rPr lang="es-CO" sz="1200" kern="1200" dirty="0">
              <a:latin typeface="+mj-lt"/>
              <a:ea typeface="+mn-ea"/>
              <a:cs typeface="+mn-cs"/>
            </a:rPr>
            <a:t>Conducción económica</a:t>
          </a:r>
        </a:p>
        <a:p>
          <a:pPr marL="114300" lvl="1" indent="-114300" algn="l" defTabSz="533400">
            <a:lnSpc>
              <a:spcPct val="90000"/>
            </a:lnSpc>
            <a:spcBef>
              <a:spcPct val="0"/>
            </a:spcBef>
            <a:spcAft>
              <a:spcPct val="15000"/>
            </a:spcAft>
            <a:buChar char="•"/>
          </a:pPr>
          <a:r>
            <a:rPr lang="es-CO" sz="1200" kern="1200" dirty="0">
              <a:latin typeface="+mj-lt"/>
              <a:ea typeface="+mn-ea"/>
              <a:cs typeface="+mn-cs"/>
            </a:rPr>
            <a:t>Conducción segura</a:t>
          </a:r>
        </a:p>
      </dsp:txBody>
      <dsp:txXfrm>
        <a:off x="184623" y="33407"/>
        <a:ext cx="1576610" cy="1073792"/>
      </dsp:txXfrm>
    </dsp:sp>
    <dsp:sp modelId="{31CA1EB3-A5E1-41CE-818F-66E69FB1931D}">
      <dsp:nvSpPr>
        <dsp:cNvPr id="0" name=""/>
        <dsp:cNvSpPr/>
      </dsp:nvSpPr>
      <dsp:spPr>
        <a:xfrm>
          <a:off x="1134990" y="270894"/>
          <a:ext cx="2057844" cy="2057844"/>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CO" sz="1000" kern="1200" dirty="0">
              <a:latin typeface="+mj-lt"/>
              <a:ea typeface="+mn-ea"/>
              <a:cs typeface="+mn-cs"/>
            </a:rPr>
            <a:t>USO EFICIENTE Y RESPONSABLE DEL AUTOMÓVIL</a:t>
          </a:r>
        </a:p>
      </dsp:txBody>
      <dsp:txXfrm>
        <a:off x="1737719" y="873623"/>
        <a:ext cx="1455115" cy="1455115"/>
      </dsp:txXfrm>
    </dsp:sp>
    <dsp:sp modelId="{E8D2109E-1B14-4CC2-9325-8D631B3B6BD4}">
      <dsp:nvSpPr>
        <dsp:cNvPr id="0" name=""/>
        <dsp:cNvSpPr/>
      </dsp:nvSpPr>
      <dsp:spPr>
        <a:xfrm rot="5400000">
          <a:off x="3287885" y="270894"/>
          <a:ext cx="2057844" cy="2057844"/>
        </a:xfrm>
        <a:prstGeom prst="pieWedge">
          <a:avLst/>
        </a:prstGeom>
        <a:solidFill>
          <a:schemeClr val="accent3">
            <a:hueOff val="-5608813"/>
            <a:satOff val="-2884"/>
            <a:lumOff val="-12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CO" sz="1000" kern="1200" dirty="0">
              <a:latin typeface="+mj-lt"/>
              <a:ea typeface="+mn-ea"/>
              <a:cs typeface="+mn-cs"/>
            </a:rPr>
            <a:t>USO DE MODOS ALTERNOS</a:t>
          </a:r>
        </a:p>
      </dsp:txBody>
      <dsp:txXfrm rot="-5400000">
        <a:off x="3287885" y="873623"/>
        <a:ext cx="1455115" cy="1455115"/>
      </dsp:txXfrm>
    </dsp:sp>
    <dsp:sp modelId="{C7857DE4-C4CB-4222-973B-99350BCC5386}">
      <dsp:nvSpPr>
        <dsp:cNvPr id="0" name=""/>
        <dsp:cNvSpPr/>
      </dsp:nvSpPr>
      <dsp:spPr>
        <a:xfrm rot="10800000">
          <a:off x="3287885" y="2423789"/>
          <a:ext cx="2057844" cy="2057844"/>
        </a:xfrm>
        <a:prstGeom prst="pieWedge">
          <a:avLst/>
        </a:prstGeom>
        <a:solidFill>
          <a:schemeClr val="accent3">
            <a:hueOff val="-11217627"/>
            <a:satOff val="-5768"/>
            <a:lumOff val="-2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CO" sz="1000" kern="1200" dirty="0">
              <a:latin typeface="+mj-lt"/>
              <a:ea typeface="+mn-ea"/>
              <a:cs typeface="+mn-cs"/>
            </a:rPr>
            <a:t>CAMBIO DE HÁBITOS DE DESPLAZAMIENTO</a:t>
          </a:r>
        </a:p>
      </dsp:txBody>
      <dsp:txXfrm rot="10800000">
        <a:off x="3287885" y="2423789"/>
        <a:ext cx="1455115" cy="1455115"/>
      </dsp:txXfrm>
    </dsp:sp>
    <dsp:sp modelId="{C0EC19FA-DFC8-4D95-893D-642235FFF546}">
      <dsp:nvSpPr>
        <dsp:cNvPr id="0" name=""/>
        <dsp:cNvSpPr/>
      </dsp:nvSpPr>
      <dsp:spPr>
        <a:xfrm rot="16200000">
          <a:off x="1134990" y="2423789"/>
          <a:ext cx="2057844" cy="2057844"/>
        </a:xfrm>
        <a:prstGeom prst="pieWedge">
          <a:avLst/>
        </a:prstGeom>
        <a:solidFill>
          <a:schemeClr val="accent3">
            <a:hueOff val="-16826440"/>
            <a:satOff val="-8652"/>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CO" sz="1000" kern="1200" dirty="0">
              <a:latin typeface="+mj-lt"/>
              <a:ea typeface="+mn-ea"/>
              <a:cs typeface="+mn-cs"/>
            </a:rPr>
            <a:t>MEJORAS DE INFRAESTRUCTURA</a:t>
          </a:r>
        </a:p>
      </dsp:txBody>
      <dsp:txXfrm rot="5400000">
        <a:off x="1737719" y="2423789"/>
        <a:ext cx="1455115" cy="1455115"/>
      </dsp:txXfrm>
    </dsp:sp>
    <dsp:sp modelId="{4686A0DE-4381-4470-9C52-83EEADE3E18A}">
      <dsp:nvSpPr>
        <dsp:cNvPr id="0" name=""/>
        <dsp:cNvSpPr/>
      </dsp:nvSpPr>
      <dsp:spPr>
        <a:xfrm>
          <a:off x="2885108" y="1948536"/>
          <a:ext cx="710502" cy="617828"/>
        </a:xfrm>
        <a:prstGeom prst="circular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437395-6F84-4BEC-A0B4-86084DBD09FB}">
      <dsp:nvSpPr>
        <dsp:cNvPr id="0" name=""/>
        <dsp:cNvSpPr/>
      </dsp:nvSpPr>
      <dsp:spPr>
        <a:xfrm rot="10800000">
          <a:off x="2885108" y="2186162"/>
          <a:ext cx="710502" cy="617828"/>
        </a:xfrm>
        <a:prstGeom prst="circular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5FA00-6D9D-424E-9DF1-0F1E333ECC85}">
      <dsp:nvSpPr>
        <dsp:cNvPr id="0" name=""/>
        <dsp:cNvSpPr/>
      </dsp:nvSpPr>
      <dsp:spPr>
        <a:xfrm>
          <a:off x="0" y="0"/>
          <a:ext cx="5988184" cy="9202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a:latin typeface="Mentone Lig" pitchFamily="34" charset="0"/>
            </a:rPr>
            <a:t>1. Socialización interna.</a:t>
          </a:r>
          <a:endParaRPr lang="es-CO" sz="1400" b="1" kern="1200" dirty="0">
            <a:latin typeface="Mentone Lig" pitchFamily="34" charset="0"/>
          </a:endParaRPr>
        </a:p>
      </dsp:txBody>
      <dsp:txXfrm>
        <a:off x="26954" y="26954"/>
        <a:ext cx="4887478" cy="866354"/>
      </dsp:txXfrm>
    </dsp:sp>
    <dsp:sp modelId="{E6FA939D-C003-44CD-97C2-063190F2D852}">
      <dsp:nvSpPr>
        <dsp:cNvPr id="0" name=""/>
        <dsp:cNvSpPr/>
      </dsp:nvSpPr>
      <dsp:spPr>
        <a:xfrm>
          <a:off x="447169" y="1048076"/>
          <a:ext cx="5988184" cy="92026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a:latin typeface="Mentone Lig" pitchFamily="34" charset="0"/>
            </a:rPr>
            <a:t>2. Exploración de la viabilidad de las  estrategias propuestas</a:t>
          </a:r>
          <a:r>
            <a:rPr lang="es-ES" sz="1600" b="1" kern="1200">
              <a:latin typeface="Mentone Lig" pitchFamily="34" charset="0"/>
            </a:rPr>
            <a:t>.</a:t>
          </a:r>
          <a:endParaRPr lang="es-ES" sz="1600" b="1" kern="1200" dirty="0">
            <a:latin typeface="Mentone Lig" pitchFamily="34" charset="0"/>
          </a:endParaRPr>
        </a:p>
      </dsp:txBody>
      <dsp:txXfrm>
        <a:off x="474123" y="1075030"/>
        <a:ext cx="4888936" cy="866354"/>
      </dsp:txXfrm>
    </dsp:sp>
    <dsp:sp modelId="{B8C2EB6C-E171-4940-8199-91B85A0FCB6C}">
      <dsp:nvSpPr>
        <dsp:cNvPr id="0" name=""/>
        <dsp:cNvSpPr/>
      </dsp:nvSpPr>
      <dsp:spPr>
        <a:xfrm>
          <a:off x="894339" y="2096152"/>
          <a:ext cx="5988184" cy="920262"/>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latin typeface="Mentone Lig" pitchFamily="34" charset="0"/>
            </a:rPr>
            <a:t>3</a:t>
          </a:r>
          <a:r>
            <a:rPr lang="es-ES" sz="1400" b="1" kern="1200">
              <a:latin typeface="Mentone Lig" pitchFamily="34" charset="0"/>
            </a:rPr>
            <a:t>. Diseño detallado del Plan Empresarial de Movilidad Sostenible-PEMS. </a:t>
          </a:r>
          <a:endParaRPr lang="es-ES" sz="1400" b="1" kern="1200" dirty="0">
            <a:latin typeface="Mentone Lig" pitchFamily="34" charset="0"/>
          </a:endParaRPr>
        </a:p>
      </dsp:txBody>
      <dsp:txXfrm>
        <a:off x="921293" y="2123106"/>
        <a:ext cx="4888936" cy="866354"/>
      </dsp:txXfrm>
    </dsp:sp>
    <dsp:sp modelId="{BFE43214-C7EB-4859-94F0-D7CB831DF865}">
      <dsp:nvSpPr>
        <dsp:cNvPr id="0" name=""/>
        <dsp:cNvSpPr/>
      </dsp:nvSpPr>
      <dsp:spPr>
        <a:xfrm>
          <a:off x="1341508" y="3144229"/>
          <a:ext cx="5988184" cy="920262"/>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a:latin typeface="Mentone Lig" pitchFamily="34" charset="0"/>
            </a:rPr>
            <a:t>4. Implementación del PEMS</a:t>
          </a:r>
          <a:endParaRPr lang="es-ES" sz="1400" b="1" kern="1200" dirty="0">
            <a:latin typeface="Mentone Lig" pitchFamily="34" charset="0"/>
          </a:endParaRPr>
        </a:p>
      </dsp:txBody>
      <dsp:txXfrm>
        <a:off x="1368462" y="3171183"/>
        <a:ext cx="4888936" cy="866354"/>
      </dsp:txXfrm>
    </dsp:sp>
    <dsp:sp modelId="{2D58D876-AC8A-4CB8-836D-A7A345CB3D91}">
      <dsp:nvSpPr>
        <dsp:cNvPr id="0" name=""/>
        <dsp:cNvSpPr/>
      </dsp:nvSpPr>
      <dsp:spPr>
        <a:xfrm>
          <a:off x="1788678" y="4192305"/>
          <a:ext cx="5988184" cy="920262"/>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Mentone Lig" pitchFamily="34" charset="0"/>
            </a:rPr>
            <a:t>5. Seguimiento y monitoreo del PEMS de la Universidad</a:t>
          </a:r>
        </a:p>
      </dsp:txBody>
      <dsp:txXfrm>
        <a:off x="1815632" y="4219259"/>
        <a:ext cx="4888936" cy="866354"/>
      </dsp:txXfrm>
    </dsp:sp>
    <dsp:sp modelId="{03D6FA91-A025-448B-90B6-76808BB1AE61}">
      <dsp:nvSpPr>
        <dsp:cNvPr id="0" name=""/>
        <dsp:cNvSpPr/>
      </dsp:nvSpPr>
      <dsp:spPr>
        <a:xfrm>
          <a:off x="5390014" y="672302"/>
          <a:ext cx="598170" cy="59817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CO" sz="1600" b="1" kern="1200">
            <a:solidFill>
              <a:schemeClr val="tx1">
                <a:lumMod val="75000"/>
                <a:lumOff val="25000"/>
              </a:schemeClr>
            </a:solidFill>
            <a:latin typeface="Mentone Lig" pitchFamily="34" charset="0"/>
          </a:endParaRPr>
        </a:p>
      </dsp:txBody>
      <dsp:txXfrm>
        <a:off x="5524602" y="672302"/>
        <a:ext cx="328994" cy="450123"/>
      </dsp:txXfrm>
    </dsp:sp>
    <dsp:sp modelId="{9AE794B6-B5B7-4C98-BF51-12D2B47AD163}">
      <dsp:nvSpPr>
        <dsp:cNvPr id="0" name=""/>
        <dsp:cNvSpPr/>
      </dsp:nvSpPr>
      <dsp:spPr>
        <a:xfrm>
          <a:off x="5837183" y="1720379"/>
          <a:ext cx="598170" cy="59817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CO" sz="1600" b="1" kern="1200">
            <a:solidFill>
              <a:schemeClr val="tx1">
                <a:lumMod val="75000"/>
                <a:lumOff val="25000"/>
              </a:schemeClr>
            </a:solidFill>
            <a:latin typeface="Mentone Lig" pitchFamily="34" charset="0"/>
          </a:endParaRPr>
        </a:p>
      </dsp:txBody>
      <dsp:txXfrm>
        <a:off x="5971771" y="1720379"/>
        <a:ext cx="328994" cy="450123"/>
      </dsp:txXfrm>
    </dsp:sp>
    <dsp:sp modelId="{D9327225-DF11-4A39-970D-B2DFB26C8B80}">
      <dsp:nvSpPr>
        <dsp:cNvPr id="0" name=""/>
        <dsp:cNvSpPr/>
      </dsp:nvSpPr>
      <dsp:spPr>
        <a:xfrm>
          <a:off x="6284353" y="2753117"/>
          <a:ext cx="598170" cy="598170"/>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CO" sz="1600" b="1" kern="1200">
            <a:solidFill>
              <a:schemeClr val="tx1">
                <a:lumMod val="75000"/>
                <a:lumOff val="25000"/>
              </a:schemeClr>
            </a:solidFill>
            <a:latin typeface="Mentone Lig" pitchFamily="34" charset="0"/>
          </a:endParaRPr>
        </a:p>
      </dsp:txBody>
      <dsp:txXfrm>
        <a:off x="6418941" y="2753117"/>
        <a:ext cx="328994" cy="450123"/>
      </dsp:txXfrm>
    </dsp:sp>
    <dsp:sp modelId="{594EAD02-2F62-4D4B-B711-A627F9C4F33B}">
      <dsp:nvSpPr>
        <dsp:cNvPr id="0" name=""/>
        <dsp:cNvSpPr/>
      </dsp:nvSpPr>
      <dsp:spPr>
        <a:xfrm>
          <a:off x="6731522" y="3811419"/>
          <a:ext cx="598170" cy="598170"/>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s-CO" sz="2800" kern="1200"/>
        </a:p>
      </dsp:txBody>
      <dsp:txXfrm>
        <a:off x="6866110" y="3811419"/>
        <a:ext cx="328994" cy="450123"/>
      </dsp:txXfrm>
    </dsp:sp>
  </dsp:spTree>
</dsp:drawing>
</file>

<file path=ppt/diagrams/layout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02F1FC-4776-49CF-8D37-8561D6CE4B66}" type="datetimeFigureOut">
              <a:rPr lang="es-CO" smtClean="0"/>
              <a:pPr/>
              <a:t>16/08/2016</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E4774B-85D0-4D5C-9FFC-4989A8FA2701}" type="slidenum">
              <a:rPr lang="es-CO" smtClean="0"/>
              <a:pPr/>
              <a:t>‹Nº›</a:t>
            </a:fld>
            <a:endParaRPr lang="es-CO"/>
          </a:p>
        </p:txBody>
      </p:sp>
    </p:spTree>
    <p:extLst>
      <p:ext uri="{BB962C8B-B14F-4D97-AF65-F5344CB8AC3E}">
        <p14:creationId xmlns:p14="http://schemas.microsoft.com/office/powerpoint/2010/main" val="246605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D0EC20D-3DA7-4830-A068-039B8D5B60C5}" type="slidenum">
              <a:rPr lang="es-CO" smtClean="0"/>
              <a:pPr/>
              <a:t>9</a:t>
            </a:fld>
            <a:endParaRPr lang="es-CO" dirty="0"/>
          </a:p>
        </p:txBody>
      </p:sp>
    </p:spTree>
    <p:extLst>
      <p:ext uri="{BB962C8B-B14F-4D97-AF65-F5344CB8AC3E}">
        <p14:creationId xmlns:p14="http://schemas.microsoft.com/office/powerpoint/2010/main" val="454837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D0EC20D-3DA7-4830-A068-039B8D5B60C5}" type="slidenum">
              <a:rPr lang="es-CO" smtClean="0"/>
              <a:pPr/>
              <a:t>10</a:t>
            </a:fld>
            <a:endParaRPr lang="es-CO" dirty="0"/>
          </a:p>
        </p:txBody>
      </p:sp>
    </p:spTree>
    <p:extLst>
      <p:ext uri="{BB962C8B-B14F-4D97-AF65-F5344CB8AC3E}">
        <p14:creationId xmlns:p14="http://schemas.microsoft.com/office/powerpoint/2010/main" val="45483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D0EC20D-3DA7-4830-A068-039B8D5B60C5}" type="slidenum">
              <a:rPr lang="es-CO" smtClean="0"/>
              <a:pPr/>
              <a:t>11</a:t>
            </a:fld>
            <a:endParaRPr lang="es-CO" dirty="0"/>
          </a:p>
        </p:txBody>
      </p:sp>
    </p:spTree>
    <p:extLst>
      <p:ext uri="{BB962C8B-B14F-4D97-AF65-F5344CB8AC3E}">
        <p14:creationId xmlns:p14="http://schemas.microsoft.com/office/powerpoint/2010/main" val="341492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D0EC20D-3DA7-4830-A068-039B8D5B60C5}" type="slidenum">
              <a:rPr lang="es-CO" smtClean="0"/>
              <a:pPr/>
              <a:t>12</a:t>
            </a:fld>
            <a:endParaRPr lang="es-CO" dirty="0"/>
          </a:p>
        </p:txBody>
      </p:sp>
    </p:spTree>
    <p:extLst>
      <p:ext uri="{BB962C8B-B14F-4D97-AF65-F5344CB8AC3E}">
        <p14:creationId xmlns:p14="http://schemas.microsoft.com/office/powerpoint/2010/main" val="454837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Esto toma en cuenta los</a:t>
            </a:r>
            <a:r>
              <a:rPr lang="es-CO" baseline="0" dirty="0"/>
              <a:t> carros, las motos y los taxis.</a:t>
            </a:r>
            <a:endParaRPr lang="es-CO" dirty="0"/>
          </a:p>
        </p:txBody>
      </p:sp>
      <p:sp>
        <p:nvSpPr>
          <p:cNvPr id="4" name="Marcador de número de diapositiva 3"/>
          <p:cNvSpPr>
            <a:spLocks noGrp="1"/>
          </p:cNvSpPr>
          <p:nvPr>
            <p:ph type="sldNum" sz="quarter" idx="10"/>
          </p:nvPr>
        </p:nvSpPr>
        <p:spPr/>
        <p:txBody>
          <a:bodyPr/>
          <a:lstStyle/>
          <a:p>
            <a:fld id="{F7E4774B-85D0-4D5C-9FFC-4989A8FA2701}" type="slidenum">
              <a:rPr lang="es-CO" smtClean="0"/>
              <a:pPr/>
              <a:t>13</a:t>
            </a:fld>
            <a:endParaRPr lang="es-CO"/>
          </a:p>
        </p:txBody>
      </p:sp>
    </p:spTree>
    <p:extLst>
      <p:ext uri="{BB962C8B-B14F-4D97-AF65-F5344CB8AC3E}">
        <p14:creationId xmlns:p14="http://schemas.microsoft.com/office/powerpoint/2010/main" val="366782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1D0EC20D-3DA7-4830-A068-039B8D5B60C5}" type="slidenum">
              <a:rPr lang="es-CO" smtClean="0"/>
              <a:pPr/>
              <a:t>17</a:t>
            </a:fld>
            <a:endParaRPr lang="es-CO" dirty="0"/>
          </a:p>
        </p:txBody>
      </p:sp>
    </p:spTree>
    <p:extLst>
      <p:ext uri="{BB962C8B-B14F-4D97-AF65-F5344CB8AC3E}">
        <p14:creationId xmlns:p14="http://schemas.microsoft.com/office/powerpoint/2010/main" val="263130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promedio aumentó</a:t>
            </a:r>
            <a:r>
              <a:rPr lang="es-CO" baseline="0" dirty="0"/>
              <a:t> muy poco debido al cambio en la distribución modal. La bicicleta y el Transmilenio no aumentaron mucho de tiempo de viaje, pero si su participación. El carro como conductor o pasajero, aumentó sus tiempos de viaje, pero su participación en el total de viajes disminuyó, igual que los buses.</a:t>
            </a:r>
          </a:p>
          <a:p>
            <a:endParaRPr lang="es-CO" baseline="0" dirty="0"/>
          </a:p>
          <a:p>
            <a:r>
              <a:rPr lang="es-CO" baseline="0" dirty="0"/>
              <a:t>Sin embargo, el factor principal para que el promedio solo haya aumentado en 1 día es la vinculación con la Universidad de los que respondieron. En 2013 había cerca del 20% de estudiantes, mientras que en 2015 era más del 65%. Como los estudiantes van a la Universidad menos días al año que los empleados, el tiempo promedio invertido en viajar al año no aumentó tanto.</a:t>
            </a:r>
          </a:p>
          <a:p>
            <a:r>
              <a:rPr lang="es-CO" baseline="0" dirty="0"/>
              <a:t>Segregar esta información por sub-población es imposible dado el número tan bajo de respuestas que obtuvimos con respecto al total de la población.</a:t>
            </a:r>
            <a:endParaRPr lang="es-CO" dirty="0"/>
          </a:p>
        </p:txBody>
      </p:sp>
      <p:sp>
        <p:nvSpPr>
          <p:cNvPr id="4" name="Marcador de número de diapositiva 3"/>
          <p:cNvSpPr>
            <a:spLocks noGrp="1"/>
          </p:cNvSpPr>
          <p:nvPr>
            <p:ph type="sldNum" sz="quarter" idx="10"/>
          </p:nvPr>
        </p:nvSpPr>
        <p:spPr/>
        <p:txBody>
          <a:bodyPr/>
          <a:lstStyle/>
          <a:p>
            <a:fld id="{F7E4774B-85D0-4D5C-9FFC-4989A8FA2701}" type="slidenum">
              <a:rPr lang="es-CO" smtClean="0"/>
              <a:pPr/>
              <a:t>26</a:t>
            </a:fld>
            <a:endParaRPr lang="es-CO"/>
          </a:p>
        </p:txBody>
      </p:sp>
    </p:spTree>
    <p:extLst>
      <p:ext uri="{BB962C8B-B14F-4D97-AF65-F5344CB8AC3E}">
        <p14:creationId xmlns:p14="http://schemas.microsoft.com/office/powerpoint/2010/main" val="79435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1211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372515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39745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59977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3227931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173088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355637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256715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228357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1481473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4D0A998-43FB-476C-AC20-810EE81493D2}" type="datetimeFigureOut">
              <a:rPr lang="es-CO" smtClean="0"/>
              <a:pPr/>
              <a:t>16/08/2016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DC07CA4-8736-4F6B-8952-0B2B557296B4}" type="slidenum">
              <a:rPr lang="es-CO" smtClean="0"/>
              <a:pPr/>
              <a:t>‹Nº›</a:t>
            </a:fld>
            <a:endParaRPr lang="es-CO"/>
          </a:p>
        </p:txBody>
      </p:sp>
    </p:spTree>
    <p:extLst>
      <p:ext uri="{BB962C8B-B14F-4D97-AF65-F5344CB8AC3E}">
        <p14:creationId xmlns:p14="http://schemas.microsoft.com/office/powerpoint/2010/main" val="418980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0A998-43FB-476C-AC20-810EE81493D2}" type="datetimeFigureOut">
              <a:rPr lang="es-CO" smtClean="0"/>
              <a:pPr/>
              <a:t>16/08/2016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07CA4-8736-4F6B-8952-0B2B557296B4}" type="slidenum">
              <a:rPr lang="es-CO" smtClean="0"/>
              <a:pPr/>
              <a:t>‹Nº›</a:t>
            </a:fld>
            <a:endParaRPr lang="es-CO"/>
          </a:p>
        </p:txBody>
      </p:sp>
    </p:spTree>
    <p:extLst>
      <p:ext uri="{BB962C8B-B14F-4D97-AF65-F5344CB8AC3E}">
        <p14:creationId xmlns:p14="http://schemas.microsoft.com/office/powerpoint/2010/main" val="30928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1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19.xml"/><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chart" Target="../charts/char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chart" Target="../charts/chart23.xml"/><Relationship Id="rId4" Type="http://schemas.openxmlformats.org/officeDocument/2006/relationships/chart" Target="../charts/char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chart" Target="../charts/chart25.xml"/><Relationship Id="rId4" Type="http://schemas.openxmlformats.org/officeDocument/2006/relationships/chart" Target="../charts/char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29.xml"/><Relationship Id="rId4" Type="http://schemas.openxmlformats.org/officeDocument/2006/relationships/chart" Target="../charts/char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chart" Target="../charts/chart3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33.xml"/><Relationship Id="rId4" Type="http://schemas.openxmlformats.org/officeDocument/2006/relationships/chart" Target="../charts/chart32.xm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0.jp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5.png"/><Relationship Id="rId7" Type="http://schemas.openxmlformats.org/officeDocument/2006/relationships/diagramLayout" Target="../diagrams/layout5.xml"/><Relationship Id="rId12"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33.jpeg"/><Relationship Id="rId5" Type="http://schemas.openxmlformats.org/officeDocument/2006/relationships/image" Target="../media/image32.png"/><Relationship Id="rId10" Type="http://schemas.microsoft.com/office/2007/relationships/diagramDrawing" Target="../diagrams/drawing5.xml"/><Relationship Id="rId4" Type="http://schemas.openxmlformats.org/officeDocument/2006/relationships/image" Target="../media/image31.png"/><Relationship Id="rId9" Type="http://schemas.openxmlformats.org/officeDocument/2006/relationships/diagramColors" Target="../diagrams/colors5.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34.xml"/><Relationship Id="rId5" Type="http://schemas.openxmlformats.org/officeDocument/2006/relationships/image" Target="../media/image38.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0"/>
            <a:ext cx="9247188"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Imagen 2"/>
          <p:cNvPicPr>
            <a:picLocks noChangeAspect="1" noChangeArrowheads="1"/>
          </p:cNvPicPr>
          <p:nvPr/>
        </p:nvPicPr>
        <p:blipFill>
          <a:blip r:embed="rId4" cstate="print"/>
          <a:srcRect/>
          <a:stretch>
            <a:fillRect/>
          </a:stretch>
        </p:blipFill>
        <p:spPr bwMode="auto">
          <a:xfrm>
            <a:off x="323528" y="404664"/>
            <a:ext cx="1596254" cy="576064"/>
          </a:xfrm>
          <a:prstGeom prst="rect">
            <a:avLst/>
          </a:prstGeom>
          <a:noFill/>
          <a:ln w="9525">
            <a:noFill/>
            <a:miter lim="800000"/>
            <a:headEnd/>
            <a:tailEnd/>
          </a:ln>
        </p:spPr>
      </p:pic>
      <p:sp>
        <p:nvSpPr>
          <p:cNvPr id="9" name="2 Subtítulo"/>
          <p:cNvSpPr txBox="1">
            <a:spLocks/>
          </p:cNvSpPr>
          <p:nvPr/>
        </p:nvSpPr>
        <p:spPr>
          <a:xfrm>
            <a:off x="323528" y="1988840"/>
            <a:ext cx="8595753" cy="18722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s-ES" sz="3600" b="1" dirty="0">
                <a:solidFill>
                  <a:schemeClr val="accent6"/>
                </a:solidFill>
                <a:latin typeface="AvenirNext LT Pro Cn" pitchFamily="34" charset="0"/>
              </a:rPr>
              <a:t>DIAGNÓSTICO DE MOVILIDAD</a:t>
            </a:r>
          </a:p>
          <a:p>
            <a:pPr algn="r"/>
            <a:r>
              <a:rPr lang="es-ES" sz="4000" b="1" dirty="0">
                <a:solidFill>
                  <a:schemeClr val="accent6"/>
                </a:solidFill>
                <a:latin typeface="AvenirNext LT Pro Cn" pitchFamily="34" charset="0"/>
              </a:rPr>
              <a:t> UNIVERSIDAD JAVERIANA</a:t>
            </a:r>
          </a:p>
        </p:txBody>
      </p:sp>
      <p:sp>
        <p:nvSpPr>
          <p:cNvPr id="12" name="2 Subtítulo"/>
          <p:cNvSpPr txBox="1">
            <a:spLocks/>
          </p:cNvSpPr>
          <p:nvPr/>
        </p:nvSpPr>
        <p:spPr>
          <a:xfrm>
            <a:off x="2915816" y="4149080"/>
            <a:ext cx="6003465"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r"/>
            <a:r>
              <a:rPr lang="es-ES" sz="2000" b="1" dirty="0">
                <a:solidFill>
                  <a:schemeClr val="bg1">
                    <a:lumMod val="50000"/>
                  </a:schemeClr>
                </a:solidFill>
                <a:latin typeface="AvenirNext LT Pro Cn" pitchFamily="34" charset="0"/>
              </a:rPr>
              <a:t>PLANES EMPRESARIALES DE MOVILIDAD SOSTENIBLE  PEMS</a:t>
            </a:r>
            <a:endParaRPr lang="es-ES" sz="2400" b="1" dirty="0">
              <a:solidFill>
                <a:schemeClr val="bg1">
                  <a:lumMod val="50000"/>
                </a:schemeClr>
              </a:solidFill>
              <a:latin typeface="AvenirNext LT Pro Cn" pitchFamily="34" charset="0"/>
            </a:endParaRPr>
          </a:p>
        </p:txBody>
      </p:sp>
      <p:pic>
        <p:nvPicPr>
          <p:cNvPr id="2" name="Picture 2" descr="http://conferenciamundialenreanimacion.salamandra.edu.co/images/ESCUDO-PUJ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3480" y="5183883"/>
            <a:ext cx="1475801" cy="147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24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10</a:t>
            </a:fld>
            <a:endParaRPr lang="es-ES" dirty="0"/>
          </a:p>
        </p:txBody>
      </p:sp>
      <p:pic>
        <p:nvPicPr>
          <p:cNvPr id="1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124" y="1850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Distribución modal de viajes</a:t>
            </a:r>
            <a:endParaRPr lang="es-ES" sz="1600" dirty="0">
              <a:solidFill>
                <a:schemeClr val="accent4">
                  <a:lumMod val="50000"/>
                </a:schemeClr>
              </a:solidFill>
            </a:endParaRPr>
          </a:p>
        </p:txBody>
      </p:sp>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6274" t="4092" r="5882" b="3788"/>
          <a:stretch/>
        </p:blipFill>
        <p:spPr>
          <a:xfrm>
            <a:off x="2691246" y="1098744"/>
            <a:ext cx="4031672" cy="5471553"/>
          </a:xfrm>
          <a:prstGeom prst="rect">
            <a:avLst/>
          </a:prstGeom>
        </p:spPr>
      </p:pic>
    </p:spTree>
    <p:extLst>
      <p:ext uri="{BB962C8B-B14F-4D97-AF65-F5344CB8AC3E}">
        <p14:creationId xmlns:p14="http://schemas.microsoft.com/office/powerpoint/2010/main" val="364841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11</a:t>
            </a:fld>
            <a:endParaRPr lang="es-ES" dirty="0"/>
          </a:p>
        </p:txBody>
      </p:sp>
      <p:pic>
        <p:nvPicPr>
          <p:cNvPr id="1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124" y="1850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Distribución modal de viajes</a:t>
            </a:r>
            <a:endParaRPr lang="es-ES" sz="1600" dirty="0">
              <a:solidFill>
                <a:schemeClr val="accent4">
                  <a:lumMod val="50000"/>
                </a:schemeClr>
              </a:solidFill>
            </a:endParaRPr>
          </a:p>
        </p:txBody>
      </p:sp>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l="5882" t="4092" r="5686" b="3939"/>
          <a:stretch/>
        </p:blipFill>
        <p:spPr>
          <a:xfrm>
            <a:off x="282811" y="1104282"/>
            <a:ext cx="4103954" cy="5523502"/>
          </a:xfrm>
          <a:prstGeom prst="rect">
            <a:avLst/>
          </a:prstGeom>
        </p:spPr>
      </p:pic>
      <p:pic>
        <p:nvPicPr>
          <p:cNvPr id="2" name="Imagen 1"/>
          <p:cNvPicPr>
            <a:picLocks noChangeAspect="1"/>
          </p:cNvPicPr>
          <p:nvPr/>
        </p:nvPicPr>
        <p:blipFill rotWithShape="1">
          <a:blip r:embed="rId6">
            <a:extLst>
              <a:ext uri="{28A0092B-C50C-407E-A947-70E740481C1C}">
                <a14:useLocalDpi xmlns:a14="http://schemas.microsoft.com/office/drawing/2010/main" val="0"/>
              </a:ext>
            </a:extLst>
          </a:blip>
          <a:srcRect l="5882" t="4092" r="5882" b="4394"/>
          <a:stretch/>
        </p:blipFill>
        <p:spPr>
          <a:xfrm>
            <a:off x="4749267" y="1106645"/>
            <a:ext cx="4113433" cy="5521139"/>
          </a:xfrm>
          <a:prstGeom prst="rect">
            <a:avLst/>
          </a:prstGeom>
        </p:spPr>
      </p:pic>
    </p:spTree>
    <p:extLst>
      <p:ext uri="{BB962C8B-B14F-4D97-AF65-F5344CB8AC3E}">
        <p14:creationId xmlns:p14="http://schemas.microsoft.com/office/powerpoint/2010/main" val="2915243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12</a:t>
            </a:fld>
            <a:endParaRPr lang="es-ES" dirty="0"/>
          </a:p>
        </p:txBody>
      </p:sp>
      <p:pic>
        <p:nvPicPr>
          <p:cNvPr id="1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308" y="1886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am.gomez1017\AppData\Local\Microsoft\Windows\Temporary Internet Files\Content.IE5\NSIMTV0Q\Yes_check.svg[1].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6308" y="6110275"/>
            <a:ext cx="276622" cy="2766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Distribución modal Pico &amp; Placa</a:t>
            </a:r>
            <a:endParaRPr lang="es-ES" sz="1600" dirty="0">
              <a:solidFill>
                <a:schemeClr val="accent4">
                  <a:lumMod val="50000"/>
                </a:schemeClr>
              </a:solidFill>
            </a:endParaRPr>
          </a:p>
        </p:txBody>
      </p:sp>
      <p:graphicFrame>
        <p:nvGraphicFramePr>
          <p:cNvPr id="9" name="Gráfico 8"/>
          <p:cNvGraphicFramePr>
            <a:graphicFrameLocks/>
          </p:cNvGraphicFramePr>
          <p:nvPr>
            <p:extLst>
              <p:ext uri="{D42A27DB-BD31-4B8C-83A1-F6EECF244321}">
                <p14:modId xmlns:p14="http://schemas.microsoft.com/office/powerpoint/2010/main" val="1440039270"/>
              </p:ext>
            </p:extLst>
          </p:nvPr>
        </p:nvGraphicFramePr>
        <p:xfrm>
          <a:off x="275772" y="947565"/>
          <a:ext cx="8696112" cy="44422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2 Tabla"/>
          <p:cNvGraphicFramePr>
            <a:graphicFrameLocks noGrp="1"/>
          </p:cNvGraphicFramePr>
          <p:nvPr>
            <p:extLst>
              <p:ext uri="{D42A27DB-BD31-4B8C-83A1-F6EECF244321}">
                <p14:modId xmlns:p14="http://schemas.microsoft.com/office/powerpoint/2010/main" val="1256217285"/>
              </p:ext>
            </p:extLst>
          </p:nvPr>
        </p:nvGraphicFramePr>
        <p:xfrm>
          <a:off x="789196" y="5441762"/>
          <a:ext cx="7427112" cy="1264716"/>
        </p:xfrm>
        <a:graphic>
          <a:graphicData uri="http://schemas.openxmlformats.org/drawingml/2006/table">
            <a:tbl>
              <a:tblPr firstRow="1" bandRow="1">
                <a:tableStyleId>{9D7B26C5-4107-4FEC-AEDC-1716B250A1EF}</a:tableStyleId>
              </a:tblPr>
              <a:tblGrid>
                <a:gridCol w="1237852">
                  <a:extLst>
                    <a:ext uri="{9D8B030D-6E8A-4147-A177-3AD203B41FA5}">
                      <a16:colId xmlns:a16="http://schemas.microsoft.com/office/drawing/2014/main" val="20000"/>
                    </a:ext>
                  </a:extLst>
                </a:gridCol>
                <a:gridCol w="1237852">
                  <a:extLst>
                    <a:ext uri="{9D8B030D-6E8A-4147-A177-3AD203B41FA5}">
                      <a16:colId xmlns:a16="http://schemas.microsoft.com/office/drawing/2014/main" val="20001"/>
                    </a:ext>
                  </a:extLst>
                </a:gridCol>
                <a:gridCol w="1237852">
                  <a:extLst>
                    <a:ext uri="{9D8B030D-6E8A-4147-A177-3AD203B41FA5}">
                      <a16:colId xmlns:a16="http://schemas.microsoft.com/office/drawing/2014/main" val="20002"/>
                    </a:ext>
                  </a:extLst>
                </a:gridCol>
                <a:gridCol w="1237852">
                  <a:extLst>
                    <a:ext uri="{9D8B030D-6E8A-4147-A177-3AD203B41FA5}">
                      <a16:colId xmlns:a16="http://schemas.microsoft.com/office/drawing/2014/main" val="20003"/>
                    </a:ext>
                  </a:extLst>
                </a:gridCol>
                <a:gridCol w="1237852">
                  <a:extLst>
                    <a:ext uri="{9D8B030D-6E8A-4147-A177-3AD203B41FA5}">
                      <a16:colId xmlns:a16="http://schemas.microsoft.com/office/drawing/2014/main" val="20004"/>
                    </a:ext>
                  </a:extLst>
                </a:gridCol>
                <a:gridCol w="1237852">
                  <a:extLst>
                    <a:ext uri="{9D8B030D-6E8A-4147-A177-3AD203B41FA5}">
                      <a16:colId xmlns:a16="http://schemas.microsoft.com/office/drawing/2014/main" val="20005"/>
                    </a:ext>
                  </a:extLst>
                </a:gridCol>
              </a:tblGrid>
              <a:tr h="470249">
                <a:tc gridSpan="2">
                  <a:txBody>
                    <a:bodyPr/>
                    <a:lstStyle/>
                    <a:p>
                      <a:pPr algn="ctr"/>
                      <a:r>
                        <a:rPr lang="es-CO" sz="1400" dirty="0"/>
                        <a:t>Carro</a:t>
                      </a:r>
                      <a:r>
                        <a:rPr lang="es-CO" sz="1400" baseline="0" dirty="0"/>
                        <a:t> como conductor </a:t>
                      </a:r>
                      <a:br>
                        <a:rPr lang="es-CO" sz="1400" baseline="0" dirty="0"/>
                      </a:br>
                      <a:r>
                        <a:rPr lang="es-CO" sz="1400" baseline="0" dirty="0"/>
                        <a:t>(el mismo u </a:t>
                      </a:r>
                      <a:r>
                        <a:rPr lang="es-CO" sz="1400" dirty="0"/>
                        <a:t>otro)</a:t>
                      </a:r>
                    </a:p>
                  </a:txBody>
                  <a:tcPr anchor="ctr"/>
                </a:tc>
                <a:tc hMerge="1">
                  <a:txBody>
                    <a:bodyPr/>
                    <a:lstStyle/>
                    <a:p>
                      <a:endParaRPr lang="es-CO" sz="1400" dirty="0"/>
                    </a:p>
                  </a:txBody>
                  <a:tcPr anchor="ctr"/>
                </a:tc>
                <a:tc gridSpan="2">
                  <a:txBody>
                    <a:bodyPr/>
                    <a:lstStyle/>
                    <a:p>
                      <a:r>
                        <a:rPr lang="es-CO" sz="1400" dirty="0"/>
                        <a:t>Carro como pasajero</a:t>
                      </a:r>
                    </a:p>
                  </a:txBody>
                  <a:tcPr anchor="ctr"/>
                </a:tc>
                <a:tc hMerge="1">
                  <a:txBody>
                    <a:bodyPr/>
                    <a:lstStyle/>
                    <a:p>
                      <a:endParaRPr lang="es-CO" sz="1400" dirty="0"/>
                    </a:p>
                  </a:txBody>
                  <a:tcPr anchor="ctr"/>
                </a:tc>
                <a:tc gridSpan="2">
                  <a:txBody>
                    <a:bodyPr/>
                    <a:lstStyle/>
                    <a:p>
                      <a:pPr algn="ctr"/>
                      <a:r>
                        <a:rPr lang="es-CO" sz="1400" dirty="0"/>
                        <a:t>Otros</a:t>
                      </a:r>
                      <a:r>
                        <a:rPr lang="es-CO" sz="1400" baseline="0" dirty="0"/>
                        <a:t> modos </a:t>
                      </a:r>
                      <a:endParaRPr lang="es-CO" sz="1400" dirty="0"/>
                    </a:p>
                  </a:txBody>
                  <a:tcPr anchor="ctr"/>
                </a:tc>
                <a:tc hMerge="1">
                  <a:txBody>
                    <a:bodyPr/>
                    <a:lstStyle/>
                    <a:p>
                      <a:endParaRPr lang="es-CO" sz="1400" dirty="0"/>
                    </a:p>
                  </a:txBody>
                  <a:tcPr anchor="ctr"/>
                </a:tc>
                <a:extLst>
                  <a:ext uri="{0D108BD9-81ED-4DB2-BD59-A6C34878D82A}">
                    <a16:rowId xmlns:a16="http://schemas.microsoft.com/office/drawing/2014/main" val="10000"/>
                  </a:ext>
                </a:extLst>
              </a:tr>
              <a:tr h="345936">
                <a:tc>
                  <a:txBody>
                    <a:bodyPr/>
                    <a:lstStyle/>
                    <a:p>
                      <a:pPr algn="ctr"/>
                      <a:r>
                        <a:rPr lang="es-CO" sz="1400" dirty="0"/>
                        <a:t>Con P&amp;P</a:t>
                      </a:r>
                      <a:endParaRPr lang="es-CO" sz="1400" i="1" dirty="0"/>
                    </a:p>
                  </a:txBody>
                  <a:tcPr anchor="ctr"/>
                </a:tc>
                <a:tc>
                  <a:txBody>
                    <a:bodyPr/>
                    <a:lstStyle/>
                    <a:p>
                      <a:pPr algn="ctr"/>
                      <a:r>
                        <a:rPr lang="es-CO" sz="1400" dirty="0"/>
                        <a:t>Sin P&amp;P</a:t>
                      </a:r>
                      <a:endParaRPr lang="es-CO" sz="1400" i="1" dirty="0"/>
                    </a:p>
                  </a:txBody>
                  <a:tcPr anchor="ctr"/>
                </a:tc>
                <a:tc>
                  <a:txBody>
                    <a:bodyPr/>
                    <a:lstStyle/>
                    <a:p>
                      <a:pPr algn="ctr"/>
                      <a:r>
                        <a:rPr lang="es-CO" sz="1400" dirty="0"/>
                        <a:t>Con P&amp;P</a:t>
                      </a:r>
                      <a:endParaRPr lang="es-CO" sz="1400" i="1" dirty="0"/>
                    </a:p>
                  </a:txBody>
                  <a:tcPr anchor="ctr"/>
                </a:tc>
                <a:tc>
                  <a:txBody>
                    <a:bodyPr/>
                    <a:lstStyle/>
                    <a:p>
                      <a:pPr algn="ctr"/>
                      <a:r>
                        <a:rPr lang="es-CO" sz="1400" dirty="0"/>
                        <a:t>Sin P&amp;P</a:t>
                      </a:r>
                      <a:endParaRPr lang="es-CO" sz="1400" i="1" dirty="0"/>
                    </a:p>
                  </a:txBody>
                  <a:tcPr anchor="ctr"/>
                </a:tc>
                <a:tc>
                  <a:txBody>
                    <a:bodyPr/>
                    <a:lstStyle/>
                    <a:p>
                      <a:pPr algn="ctr"/>
                      <a:r>
                        <a:rPr lang="es-CO" sz="1400" dirty="0"/>
                        <a:t>Con P&amp;P</a:t>
                      </a:r>
                      <a:endParaRPr lang="es-CO" sz="1400" i="1" dirty="0"/>
                    </a:p>
                  </a:txBody>
                  <a:tcPr anchor="ctr"/>
                </a:tc>
                <a:tc>
                  <a:txBody>
                    <a:bodyPr/>
                    <a:lstStyle/>
                    <a:p>
                      <a:pPr algn="ctr"/>
                      <a:r>
                        <a:rPr lang="es-CO" sz="1400" dirty="0"/>
                        <a:t>Sin P&amp;P</a:t>
                      </a:r>
                      <a:endParaRPr lang="es-CO" sz="1400" i="1" dirty="0"/>
                    </a:p>
                  </a:txBody>
                  <a:tcPr anchor="ctr"/>
                </a:tc>
                <a:extLst>
                  <a:ext uri="{0D108BD9-81ED-4DB2-BD59-A6C34878D82A}">
                    <a16:rowId xmlns:a16="http://schemas.microsoft.com/office/drawing/2014/main" val="10001"/>
                  </a:ext>
                </a:extLst>
              </a:tr>
              <a:tr h="400620">
                <a:tc>
                  <a:txBody>
                    <a:bodyPr/>
                    <a:lstStyle/>
                    <a:p>
                      <a:pPr algn="ctr"/>
                      <a:r>
                        <a:rPr lang="es-CO" dirty="0"/>
                        <a:t>6,1%</a:t>
                      </a:r>
                    </a:p>
                  </a:txBody>
                  <a:tcPr/>
                </a:tc>
                <a:tc>
                  <a:txBody>
                    <a:bodyPr/>
                    <a:lstStyle/>
                    <a:p>
                      <a:pPr algn="ctr"/>
                      <a:r>
                        <a:rPr lang="es-CO" dirty="0"/>
                        <a:t>12,8%</a:t>
                      </a:r>
                    </a:p>
                  </a:txBody>
                  <a:tcPr/>
                </a:tc>
                <a:tc>
                  <a:txBody>
                    <a:bodyPr/>
                    <a:lstStyle/>
                    <a:p>
                      <a:pPr algn="ctr"/>
                      <a:r>
                        <a:rPr lang="es-CO" dirty="0"/>
                        <a:t>5,3%</a:t>
                      </a:r>
                    </a:p>
                  </a:txBody>
                  <a:tcPr/>
                </a:tc>
                <a:tc>
                  <a:txBody>
                    <a:bodyPr/>
                    <a:lstStyle/>
                    <a:p>
                      <a:pPr algn="ctr"/>
                      <a:r>
                        <a:rPr lang="es-CO" dirty="0"/>
                        <a:t>4,6%</a:t>
                      </a:r>
                    </a:p>
                  </a:txBody>
                  <a:tcPr/>
                </a:tc>
                <a:tc>
                  <a:txBody>
                    <a:bodyPr/>
                    <a:lstStyle/>
                    <a:p>
                      <a:pPr algn="ctr"/>
                      <a:r>
                        <a:rPr lang="es-CO" dirty="0"/>
                        <a:t>88,6%</a:t>
                      </a:r>
                    </a:p>
                  </a:txBody>
                  <a:tcPr/>
                </a:tc>
                <a:tc>
                  <a:txBody>
                    <a:bodyPr/>
                    <a:lstStyle/>
                    <a:p>
                      <a:pPr algn="ctr"/>
                      <a:r>
                        <a:rPr lang="es-CO" sz="1800" dirty="0"/>
                        <a:t>82,6%</a:t>
                      </a:r>
                      <a:endParaRPr lang="es-CO" sz="1800" b="0" dirty="0">
                        <a:solidFill>
                          <a:schemeClr val="tx1"/>
                        </a:solidFill>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5326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p:cNvGraphicFramePr>
            <a:graphicFrameLocks/>
          </p:cNvGraphicFramePr>
          <p:nvPr>
            <p:extLst>
              <p:ext uri="{D42A27DB-BD31-4B8C-83A1-F6EECF244321}">
                <p14:modId xmlns:p14="http://schemas.microsoft.com/office/powerpoint/2010/main" val="1844279945"/>
              </p:ext>
            </p:extLst>
          </p:nvPr>
        </p:nvGraphicFramePr>
        <p:xfrm>
          <a:off x="685800" y="1133557"/>
          <a:ext cx="8001000" cy="5185883"/>
        </p:xfrm>
        <a:graphic>
          <a:graphicData uri="http://schemas.openxmlformats.org/drawingml/2006/chart">
            <c:chart xmlns:c="http://schemas.openxmlformats.org/drawingml/2006/chart" xmlns:r="http://schemas.openxmlformats.org/officeDocument/2006/relationships" r:id="rId3"/>
          </a:graphicData>
        </a:graphic>
      </p:graphicFrame>
      <p:sp>
        <p:nvSpPr>
          <p:cNvPr id="4" name="3 Marcador de número de diapositiva"/>
          <p:cNvSpPr>
            <a:spLocks noGrp="1"/>
          </p:cNvSpPr>
          <p:nvPr>
            <p:ph type="sldNum" sz="quarter" idx="12"/>
          </p:nvPr>
        </p:nvSpPr>
        <p:spPr/>
        <p:txBody>
          <a:bodyPr/>
          <a:lstStyle/>
          <a:p>
            <a:fld id="{7353C6B7-5DFA-4C37-A035-BDCADF9A1CC1}" type="slidenum">
              <a:rPr lang="es-ES" smtClean="0"/>
              <a:pPr/>
              <a:t>13</a:t>
            </a:fld>
            <a:endParaRPr lang="es-E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2" r="57224"/>
          <a:stretch/>
        </p:blipFill>
        <p:spPr bwMode="auto">
          <a:xfrm>
            <a:off x="0" y="8471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7 Título"/>
          <p:cNvSpPr txBox="1">
            <a:spLocks/>
          </p:cNvSpPr>
          <p:nvPr/>
        </p:nvSpPr>
        <p:spPr>
          <a:xfrm>
            <a:off x="-50800" y="250132"/>
            <a:ext cx="4928636" cy="660524"/>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Ocupación promedio del vehículo privado y taxi</a:t>
            </a:r>
            <a:endParaRPr lang="es-ES" sz="1600" dirty="0">
              <a:solidFill>
                <a:schemeClr val="accent4">
                  <a:lumMod val="50000"/>
                </a:schemeClr>
              </a:solidFill>
            </a:endParaRP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1886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Gráfico 11"/>
          <p:cNvGraphicFramePr>
            <a:graphicFrameLocks/>
          </p:cNvGraphicFramePr>
          <p:nvPr>
            <p:extLst>
              <p:ext uri="{D42A27DB-BD31-4B8C-83A1-F6EECF244321}">
                <p14:modId xmlns:p14="http://schemas.microsoft.com/office/powerpoint/2010/main" val="273275963"/>
              </p:ext>
            </p:extLst>
          </p:nvPr>
        </p:nvGraphicFramePr>
        <p:xfrm>
          <a:off x="6132789" y="1133557"/>
          <a:ext cx="2554011" cy="243644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47372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353C6B7-5DFA-4C37-A035-BDCADF9A1CC1}" type="slidenum">
              <a:rPr lang="es-ES" smtClean="0"/>
              <a:pPr/>
              <a:t>14</a:t>
            </a:fld>
            <a:endParaRPr lang="es-E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7244"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10 Grupo"/>
          <p:cNvGrpSpPr/>
          <p:nvPr/>
        </p:nvGrpSpPr>
        <p:grpSpPr>
          <a:xfrm>
            <a:off x="21482" y="4759778"/>
            <a:ext cx="9144000" cy="1429658"/>
            <a:chOff x="0" y="5428343"/>
            <a:chExt cx="9144000" cy="1429658"/>
          </a:xfrm>
        </p:grpSpPr>
        <p:sp>
          <p:nvSpPr>
            <p:cNvPr id="12" name="11 Rectángulo"/>
            <p:cNvSpPr/>
            <p:nvPr/>
          </p:nvSpPr>
          <p:spPr>
            <a:xfrm>
              <a:off x="0" y="5428343"/>
              <a:ext cx="9144000" cy="1429657"/>
            </a:xfrm>
            <a:prstGeom prst="rect">
              <a:avLst/>
            </a:prstGeom>
            <a:solidFill>
              <a:schemeClr val="accent2">
                <a:lumMod val="40000"/>
                <a:lumOff val="6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s-MX" dirty="0">
                <a:solidFill>
                  <a:srgbClr val="000000"/>
                </a:solidFill>
                <a:latin typeface="Avenir Medium"/>
              </a:endParaRPr>
            </a:p>
          </p:txBody>
        </p:sp>
        <p:sp>
          <p:nvSpPr>
            <p:cNvPr id="13" name="12 CuadroTexto"/>
            <p:cNvSpPr txBox="1"/>
            <p:nvPr/>
          </p:nvSpPr>
          <p:spPr>
            <a:xfrm rot="16200000">
              <a:off x="-422438" y="5850781"/>
              <a:ext cx="1429658" cy="584782"/>
            </a:xfrm>
            <a:prstGeom prst="rect">
              <a:avLst/>
            </a:prstGeom>
            <a:solidFill>
              <a:srgbClr val="FF832F"/>
            </a:solidFill>
          </p:spPr>
          <p:txBody>
            <a:bodyPr wrap="square" rtlCol="0">
              <a:spAutoFit/>
            </a:bodyPr>
            <a:lstStyle/>
            <a:p>
              <a:r>
                <a:rPr lang="es-CO" sz="1600" b="1" dirty="0">
                  <a:solidFill>
                    <a:srgbClr val="000000"/>
                  </a:solidFill>
                  <a:latin typeface="Avenir Medium"/>
                </a:rPr>
                <a:t>POTENCIAL DE CAMBIO</a:t>
              </a:r>
            </a:p>
          </p:txBody>
        </p:sp>
        <p:sp>
          <p:nvSpPr>
            <p:cNvPr id="14" name="13 Flecha abajo"/>
            <p:cNvSpPr/>
            <p:nvPr/>
          </p:nvSpPr>
          <p:spPr>
            <a:xfrm rot="10800000">
              <a:off x="1783091" y="5988338"/>
              <a:ext cx="540086" cy="52964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dirty="0">
                <a:solidFill>
                  <a:srgbClr val="000000"/>
                </a:solidFill>
                <a:latin typeface="Avenir Medium"/>
              </a:endParaRPr>
            </a:p>
          </p:txBody>
        </p:sp>
        <p:sp>
          <p:nvSpPr>
            <p:cNvPr id="15" name="14 CuadroTexto"/>
            <p:cNvSpPr txBox="1"/>
            <p:nvPr/>
          </p:nvSpPr>
          <p:spPr>
            <a:xfrm>
              <a:off x="2053134" y="5581185"/>
              <a:ext cx="951323" cy="369332"/>
            </a:xfrm>
            <a:prstGeom prst="rect">
              <a:avLst/>
            </a:prstGeom>
            <a:noFill/>
          </p:spPr>
          <p:txBody>
            <a:bodyPr wrap="square" rtlCol="0">
              <a:spAutoFit/>
            </a:bodyPr>
            <a:lstStyle/>
            <a:p>
              <a:r>
                <a:rPr lang="es-MX" b="1" dirty="0">
                  <a:solidFill>
                    <a:srgbClr val="000000"/>
                  </a:solidFill>
                  <a:latin typeface="Avenir Medium"/>
                </a:rPr>
                <a:t>+12%</a:t>
              </a:r>
            </a:p>
          </p:txBody>
        </p:sp>
        <p:pic>
          <p:nvPicPr>
            <p:cNvPr id="16" name="1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0177" y="5771962"/>
              <a:ext cx="1003546" cy="854633"/>
            </a:xfrm>
            <a:prstGeom prst="rect">
              <a:avLst/>
            </a:prstGeom>
            <a:ln>
              <a:noFill/>
            </a:ln>
          </p:spPr>
        </p:pic>
        <p:pic>
          <p:nvPicPr>
            <p:cNvPr id="17" name="16 Imagen"/>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73977" y="5659485"/>
              <a:ext cx="841694" cy="1030396"/>
            </a:xfrm>
            <a:prstGeom prst="rect">
              <a:avLst/>
            </a:prstGeom>
          </p:spPr>
        </p:pic>
        <p:pic>
          <p:nvPicPr>
            <p:cNvPr id="18" name="17 Imagen"/>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68894" y="5799418"/>
              <a:ext cx="741290" cy="907483"/>
            </a:xfrm>
            <a:prstGeom prst="rect">
              <a:avLst/>
            </a:prstGeom>
          </p:spPr>
        </p:pic>
        <p:sp>
          <p:nvSpPr>
            <p:cNvPr id="19" name="18 Flecha abajo"/>
            <p:cNvSpPr/>
            <p:nvPr/>
          </p:nvSpPr>
          <p:spPr>
            <a:xfrm rot="10800000">
              <a:off x="4414925" y="5935892"/>
              <a:ext cx="540086" cy="529642"/>
            </a:xfrm>
            <a:prstGeom prst="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rgbClr val="000000"/>
                </a:solidFill>
                <a:latin typeface="Avenir Medium"/>
              </a:endParaRPr>
            </a:p>
          </p:txBody>
        </p:sp>
        <p:sp>
          <p:nvSpPr>
            <p:cNvPr id="20" name="19 CuadroTexto"/>
            <p:cNvSpPr txBox="1"/>
            <p:nvPr/>
          </p:nvSpPr>
          <p:spPr>
            <a:xfrm>
              <a:off x="4750106" y="5629336"/>
              <a:ext cx="931386" cy="369332"/>
            </a:xfrm>
            <a:prstGeom prst="rect">
              <a:avLst/>
            </a:prstGeom>
            <a:noFill/>
          </p:spPr>
          <p:txBody>
            <a:bodyPr wrap="square" rtlCol="0">
              <a:spAutoFit/>
            </a:bodyPr>
            <a:lstStyle/>
            <a:p>
              <a:r>
                <a:rPr lang="es-MX" b="1" dirty="0">
                  <a:solidFill>
                    <a:srgbClr val="000000"/>
                  </a:solidFill>
                  <a:latin typeface="Avenir Medium"/>
                </a:rPr>
                <a:t>+14%</a:t>
              </a:r>
            </a:p>
          </p:txBody>
        </p:sp>
        <p:sp>
          <p:nvSpPr>
            <p:cNvPr id="21" name="20 Flecha abajo"/>
            <p:cNvSpPr/>
            <p:nvPr/>
          </p:nvSpPr>
          <p:spPr>
            <a:xfrm rot="10800000">
              <a:off x="7453835" y="5950517"/>
              <a:ext cx="540086" cy="529642"/>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MX" dirty="0">
                <a:solidFill>
                  <a:srgbClr val="000000"/>
                </a:solidFill>
                <a:latin typeface="Avenir Medium"/>
              </a:endParaRPr>
            </a:p>
          </p:txBody>
        </p:sp>
        <p:sp>
          <p:nvSpPr>
            <p:cNvPr id="22" name="21 CuadroTexto"/>
            <p:cNvSpPr txBox="1"/>
            <p:nvPr/>
          </p:nvSpPr>
          <p:spPr>
            <a:xfrm>
              <a:off x="7877935" y="5659485"/>
              <a:ext cx="931386" cy="369332"/>
            </a:xfrm>
            <a:prstGeom prst="rect">
              <a:avLst/>
            </a:prstGeom>
            <a:noFill/>
          </p:spPr>
          <p:txBody>
            <a:bodyPr wrap="square" rtlCol="0">
              <a:spAutoFit/>
            </a:bodyPr>
            <a:lstStyle/>
            <a:p>
              <a:r>
                <a:rPr lang="es-MX" b="1" dirty="0">
                  <a:solidFill>
                    <a:srgbClr val="000000"/>
                  </a:solidFill>
                  <a:latin typeface="Avenir Medium"/>
                </a:rPr>
                <a:t>+74%</a:t>
              </a:r>
            </a:p>
          </p:txBody>
        </p:sp>
        <p:cxnSp>
          <p:nvCxnSpPr>
            <p:cNvPr id="23" name="22 Conector recto"/>
            <p:cNvCxnSpPr/>
            <p:nvPr/>
          </p:nvCxnSpPr>
          <p:spPr>
            <a:xfrm>
              <a:off x="1068894" y="6706901"/>
              <a:ext cx="1151792" cy="0"/>
            </a:xfrm>
            <a:prstGeom prst="line">
              <a:avLst/>
            </a:prstGeom>
            <a:ln>
              <a:solidFill>
                <a:schemeClr val="accent6">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4" name="23 Conector recto"/>
            <p:cNvCxnSpPr/>
            <p:nvPr/>
          </p:nvCxnSpPr>
          <p:spPr>
            <a:xfrm>
              <a:off x="3598314" y="6715459"/>
              <a:ext cx="1151792"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 name="24 Conector recto"/>
            <p:cNvCxnSpPr/>
            <p:nvPr/>
          </p:nvCxnSpPr>
          <p:spPr>
            <a:xfrm>
              <a:off x="6473977" y="6718061"/>
              <a:ext cx="1151792" cy="0"/>
            </a:xfrm>
            <a:prstGeom prst="line">
              <a:avLst/>
            </a:prstGeom>
            <a:ln>
              <a:solidFill>
                <a:srgbClr val="FFC000"/>
              </a:solidFill>
              <a:prstDash val="sysDot"/>
            </a:ln>
          </p:spPr>
          <p:style>
            <a:lnRef idx="2">
              <a:schemeClr val="accent1"/>
            </a:lnRef>
            <a:fillRef idx="0">
              <a:schemeClr val="accent1"/>
            </a:fillRef>
            <a:effectRef idx="1">
              <a:schemeClr val="accent1"/>
            </a:effectRef>
            <a:fontRef idx="minor">
              <a:schemeClr val="tx1"/>
            </a:fontRef>
          </p:style>
        </p:cxnSp>
        <p:sp>
          <p:nvSpPr>
            <p:cNvPr id="26" name="25 CuadroTexto"/>
            <p:cNvSpPr txBox="1"/>
            <p:nvPr/>
          </p:nvSpPr>
          <p:spPr>
            <a:xfrm>
              <a:off x="2220686" y="6517980"/>
              <a:ext cx="783771" cy="307777"/>
            </a:xfrm>
            <a:prstGeom prst="rect">
              <a:avLst/>
            </a:prstGeom>
            <a:noFill/>
          </p:spPr>
          <p:txBody>
            <a:bodyPr wrap="square" rtlCol="0">
              <a:spAutoFit/>
            </a:bodyPr>
            <a:lstStyle/>
            <a:p>
              <a:r>
                <a:rPr lang="es-MX" sz="1400" b="1" dirty="0">
                  <a:solidFill>
                    <a:srgbClr val="000000"/>
                  </a:solidFill>
                  <a:latin typeface="Avenir Medium"/>
                </a:rPr>
                <a:t>2Km</a:t>
              </a:r>
            </a:p>
          </p:txBody>
        </p:sp>
        <p:sp>
          <p:nvSpPr>
            <p:cNvPr id="27" name="26 CuadroTexto"/>
            <p:cNvSpPr txBox="1"/>
            <p:nvPr/>
          </p:nvSpPr>
          <p:spPr>
            <a:xfrm>
              <a:off x="4823913" y="6519281"/>
              <a:ext cx="783771" cy="307777"/>
            </a:xfrm>
            <a:prstGeom prst="rect">
              <a:avLst/>
            </a:prstGeom>
            <a:noFill/>
            <a:ln>
              <a:noFill/>
            </a:ln>
          </p:spPr>
          <p:txBody>
            <a:bodyPr wrap="square" rtlCol="0">
              <a:spAutoFit/>
            </a:bodyPr>
            <a:lstStyle/>
            <a:p>
              <a:r>
                <a:rPr lang="es-MX" sz="1400" b="1" dirty="0">
                  <a:solidFill>
                    <a:srgbClr val="000000"/>
                  </a:solidFill>
                  <a:latin typeface="Avenir Medium"/>
                </a:rPr>
                <a:t>2-5 Km</a:t>
              </a:r>
            </a:p>
          </p:txBody>
        </p:sp>
        <p:sp>
          <p:nvSpPr>
            <p:cNvPr id="28" name="27 CuadroTexto"/>
            <p:cNvSpPr txBox="1"/>
            <p:nvPr/>
          </p:nvSpPr>
          <p:spPr>
            <a:xfrm>
              <a:off x="7723877" y="6526061"/>
              <a:ext cx="783771" cy="307777"/>
            </a:xfrm>
            <a:prstGeom prst="rect">
              <a:avLst/>
            </a:prstGeom>
            <a:noFill/>
            <a:ln>
              <a:noFill/>
            </a:ln>
          </p:spPr>
          <p:txBody>
            <a:bodyPr wrap="square" rtlCol="0">
              <a:spAutoFit/>
            </a:bodyPr>
            <a:lstStyle/>
            <a:p>
              <a:r>
                <a:rPr lang="es-MX" sz="1400" b="1" dirty="0">
                  <a:solidFill>
                    <a:srgbClr val="000000"/>
                  </a:solidFill>
                  <a:latin typeface="Avenir Medium"/>
                </a:rPr>
                <a:t>&gt; 5 Km</a:t>
              </a:r>
            </a:p>
          </p:txBody>
        </p:sp>
      </p:grpSp>
      <p:pic>
        <p:nvPicPr>
          <p:cNvPr id="3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Distancias de viaje</a:t>
            </a:r>
            <a:endParaRPr lang="es-ES" sz="1600" dirty="0">
              <a:solidFill>
                <a:schemeClr val="accent4">
                  <a:lumMod val="50000"/>
                </a:schemeClr>
              </a:solidFill>
            </a:endParaRPr>
          </a:p>
        </p:txBody>
      </p:sp>
      <p:graphicFrame>
        <p:nvGraphicFramePr>
          <p:cNvPr id="30" name="Gráfico 29"/>
          <p:cNvGraphicFramePr>
            <a:graphicFrameLocks/>
          </p:cNvGraphicFramePr>
          <p:nvPr>
            <p:extLst>
              <p:ext uri="{D42A27DB-BD31-4B8C-83A1-F6EECF244321}">
                <p14:modId xmlns:p14="http://schemas.microsoft.com/office/powerpoint/2010/main" val="163621341"/>
              </p:ext>
            </p:extLst>
          </p:nvPr>
        </p:nvGraphicFramePr>
        <p:xfrm>
          <a:off x="270163" y="905274"/>
          <a:ext cx="8560639" cy="384628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4148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15</a:t>
            </a:fld>
            <a:endParaRPr lang="es-ES" dirty="0"/>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56175"/>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Tiempos de viaje</a:t>
            </a:r>
            <a:endParaRPr lang="es-ES" sz="1600" dirty="0">
              <a:solidFill>
                <a:schemeClr val="accent4">
                  <a:lumMod val="50000"/>
                </a:schemeClr>
              </a:solidFill>
            </a:endParaRPr>
          </a:p>
        </p:txBody>
      </p:sp>
      <p:graphicFrame>
        <p:nvGraphicFramePr>
          <p:cNvPr id="8" name="Gráfico 7"/>
          <p:cNvGraphicFramePr>
            <a:graphicFrameLocks/>
          </p:cNvGraphicFramePr>
          <p:nvPr>
            <p:extLst>
              <p:ext uri="{D42A27DB-BD31-4B8C-83A1-F6EECF244321}">
                <p14:modId xmlns:p14="http://schemas.microsoft.com/office/powerpoint/2010/main" val="2122344689"/>
              </p:ext>
            </p:extLst>
          </p:nvPr>
        </p:nvGraphicFramePr>
        <p:xfrm>
          <a:off x="174172" y="1088571"/>
          <a:ext cx="8609788" cy="5230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666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16</a:t>
            </a:fld>
            <a:endParaRPr lang="es-ES" dirty="0"/>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56175"/>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Costos de viaje</a:t>
            </a:r>
            <a:endParaRPr lang="es-ES" sz="1600" dirty="0">
              <a:solidFill>
                <a:schemeClr val="accent4">
                  <a:lumMod val="50000"/>
                </a:schemeClr>
              </a:solidFill>
            </a:endParaRPr>
          </a:p>
        </p:txBody>
      </p:sp>
      <p:graphicFrame>
        <p:nvGraphicFramePr>
          <p:cNvPr id="9" name="Gráfico 8"/>
          <p:cNvGraphicFramePr>
            <a:graphicFrameLocks/>
          </p:cNvGraphicFramePr>
          <p:nvPr>
            <p:extLst>
              <p:ext uri="{D42A27DB-BD31-4B8C-83A1-F6EECF244321}">
                <p14:modId xmlns:p14="http://schemas.microsoft.com/office/powerpoint/2010/main" val="1849525187"/>
              </p:ext>
            </p:extLst>
          </p:nvPr>
        </p:nvGraphicFramePr>
        <p:xfrm>
          <a:off x="145143" y="947565"/>
          <a:ext cx="8811288" cy="54087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9364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número de diapositiva"/>
          <p:cNvSpPr>
            <a:spLocks noGrp="1"/>
          </p:cNvSpPr>
          <p:nvPr>
            <p:ph type="sldNum" sz="quarter" idx="12"/>
          </p:nvPr>
        </p:nvSpPr>
        <p:spPr/>
        <p:txBody>
          <a:bodyPr/>
          <a:lstStyle/>
          <a:p>
            <a:fld id="{7353C6B7-5DFA-4C37-A035-BDCADF9A1CC1}" type="slidenum">
              <a:rPr lang="es-ES" smtClean="0"/>
              <a:pPr/>
              <a:t>17</a:t>
            </a:fld>
            <a:endParaRPr lang="es-E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6904"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 Marcador de contenido"/>
          <p:cNvSpPr txBox="1">
            <a:spLocks/>
          </p:cNvSpPr>
          <p:nvPr/>
        </p:nvSpPr>
        <p:spPr>
          <a:xfrm>
            <a:off x="3102802" y="1180518"/>
            <a:ext cx="3587788" cy="405759"/>
          </a:xfrm>
          <a:prstGeom prst="rect">
            <a:avLst/>
          </a:prstGeom>
          <a:solidFill>
            <a:schemeClr val="bg1">
              <a:lumMod val="85000"/>
            </a:scheme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400" b="1" dirty="0">
                <a:solidFill>
                  <a:schemeClr val="bg1">
                    <a:lumMod val="50000"/>
                  </a:schemeClr>
                </a:solidFill>
              </a:rPr>
              <a:t>Disposición a compartir el carro</a:t>
            </a:r>
            <a:endParaRPr lang="en-US" sz="2000" dirty="0">
              <a:solidFill>
                <a:schemeClr val="bg1">
                  <a:lumMod val="50000"/>
                </a:schemeClr>
              </a:solidFill>
            </a:endParaRPr>
          </a:p>
        </p:txBody>
      </p:sp>
      <p:sp>
        <p:nvSpPr>
          <p:cNvPr id="17" name="2 Marcador de contenido"/>
          <p:cNvSpPr txBox="1">
            <a:spLocks/>
          </p:cNvSpPr>
          <p:nvPr/>
        </p:nvSpPr>
        <p:spPr>
          <a:xfrm>
            <a:off x="377789" y="3559871"/>
            <a:ext cx="3965576" cy="405759"/>
          </a:xfrm>
          <a:prstGeom prst="rect">
            <a:avLst/>
          </a:prstGeom>
          <a:solidFill>
            <a:schemeClr val="bg1">
              <a:lumMod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000" b="1" dirty="0">
                <a:solidFill>
                  <a:schemeClr val="bg1">
                    <a:lumMod val="50000"/>
                  </a:schemeClr>
                </a:solidFill>
              </a:rPr>
              <a:t>Comparto para…</a:t>
            </a:r>
            <a:endParaRPr lang="en-US" sz="1800" dirty="0">
              <a:solidFill>
                <a:schemeClr val="bg1">
                  <a:lumMod val="50000"/>
                </a:schemeClr>
              </a:solidFill>
            </a:endParaRPr>
          </a:p>
        </p:txBody>
      </p:sp>
      <p:sp>
        <p:nvSpPr>
          <p:cNvPr id="18" name="2 Marcador de contenido"/>
          <p:cNvSpPr txBox="1">
            <a:spLocks/>
          </p:cNvSpPr>
          <p:nvPr/>
        </p:nvSpPr>
        <p:spPr>
          <a:xfrm>
            <a:off x="5089310" y="3555839"/>
            <a:ext cx="3803170" cy="405759"/>
          </a:xfrm>
          <a:prstGeom prst="rect">
            <a:avLst/>
          </a:prstGeom>
          <a:solidFill>
            <a:schemeClr val="bg1">
              <a:lumMod val="8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000" b="1" dirty="0">
                <a:solidFill>
                  <a:schemeClr val="bg1">
                    <a:lumMod val="50000"/>
                  </a:schemeClr>
                </a:solidFill>
              </a:rPr>
              <a:t>No comparto porque…</a:t>
            </a:r>
            <a:endParaRPr lang="en-US" sz="1800" dirty="0">
              <a:solidFill>
                <a:schemeClr val="bg1">
                  <a:lumMod val="50000"/>
                </a:schemeClr>
              </a:solidFill>
            </a:endParaRPr>
          </a:p>
        </p:txBody>
      </p:sp>
      <p:sp>
        <p:nvSpPr>
          <p:cNvPr id="20" name="7 Título"/>
          <p:cNvSpPr txBox="1">
            <a:spLocks/>
          </p:cNvSpPr>
          <p:nvPr/>
        </p:nvSpPr>
        <p:spPr>
          <a:xfrm>
            <a:off x="-25848" y="155886"/>
            <a:ext cx="4928636" cy="660524"/>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1"/>
                </a:solidFill>
              </a:rPr>
              <a:t>Preferencias de viaje</a:t>
            </a:r>
            <a:br>
              <a:rPr lang="es-ES" sz="2400" b="1" dirty="0">
                <a:solidFill>
                  <a:schemeClr val="accent1"/>
                </a:solidFill>
              </a:rPr>
            </a:br>
            <a:r>
              <a:rPr lang="es-ES" sz="2400" b="1" dirty="0">
                <a:solidFill>
                  <a:schemeClr val="accent1"/>
                </a:solidFill>
              </a:rPr>
              <a:t>Preferencias sobre compartir el carro</a:t>
            </a:r>
            <a:endParaRPr lang="es-ES" sz="1600" dirty="0">
              <a:solidFill>
                <a:schemeClr val="accent1"/>
              </a:solidFill>
            </a:endParaRPr>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96" r="44044"/>
          <a:stretch/>
        </p:blipFill>
        <p:spPr bwMode="auto">
          <a:xfrm>
            <a:off x="0" y="816410"/>
            <a:ext cx="1096750"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Gráfico 18"/>
          <p:cNvGraphicFramePr>
            <a:graphicFrameLocks/>
          </p:cNvGraphicFramePr>
          <p:nvPr>
            <p:extLst>
              <p:ext uri="{D42A27DB-BD31-4B8C-83A1-F6EECF244321}">
                <p14:modId xmlns:p14="http://schemas.microsoft.com/office/powerpoint/2010/main" val="1634408375"/>
              </p:ext>
            </p:extLst>
          </p:nvPr>
        </p:nvGraphicFramePr>
        <p:xfrm>
          <a:off x="2790703" y="1590388"/>
          <a:ext cx="3899887" cy="20253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p:cNvGraphicFramePr>
            <a:graphicFrameLocks/>
          </p:cNvGraphicFramePr>
          <p:nvPr>
            <p:extLst>
              <p:ext uri="{D42A27DB-BD31-4B8C-83A1-F6EECF244321}">
                <p14:modId xmlns:p14="http://schemas.microsoft.com/office/powerpoint/2010/main" val="3345558673"/>
              </p:ext>
            </p:extLst>
          </p:nvPr>
        </p:nvGraphicFramePr>
        <p:xfrm>
          <a:off x="152470" y="4086094"/>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áfico 15"/>
          <p:cNvGraphicFramePr>
            <a:graphicFrameLocks/>
          </p:cNvGraphicFramePr>
          <p:nvPr>
            <p:extLst>
              <p:ext uri="{D42A27DB-BD31-4B8C-83A1-F6EECF244321}">
                <p14:modId xmlns:p14="http://schemas.microsoft.com/office/powerpoint/2010/main" val="1582808466"/>
              </p:ext>
            </p:extLst>
          </p:nvPr>
        </p:nvGraphicFramePr>
        <p:xfrm>
          <a:off x="4704895" y="4142184"/>
          <a:ext cx="457200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5740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áfico 16"/>
          <p:cNvGraphicFramePr>
            <a:graphicFrameLocks/>
          </p:cNvGraphicFramePr>
          <p:nvPr>
            <p:extLst>
              <p:ext uri="{D42A27DB-BD31-4B8C-83A1-F6EECF244321}">
                <p14:modId xmlns:p14="http://schemas.microsoft.com/office/powerpoint/2010/main" val="1679742089"/>
              </p:ext>
            </p:extLst>
          </p:nvPr>
        </p:nvGraphicFramePr>
        <p:xfrm>
          <a:off x="-143862" y="3750465"/>
          <a:ext cx="4572000" cy="2662517"/>
        </p:xfrm>
        <a:graphic>
          <a:graphicData uri="http://schemas.openxmlformats.org/drawingml/2006/chart">
            <c:chart xmlns:c="http://schemas.openxmlformats.org/drawingml/2006/chart" xmlns:r="http://schemas.openxmlformats.org/officeDocument/2006/relationships" r:id="rId2"/>
          </a:graphicData>
        </a:graphic>
      </p:graphicFrame>
      <p:sp>
        <p:nvSpPr>
          <p:cNvPr id="12" name="11 Marcador de número de diapositiva"/>
          <p:cNvSpPr>
            <a:spLocks noGrp="1"/>
          </p:cNvSpPr>
          <p:nvPr>
            <p:ph type="sldNum" sz="quarter" idx="12"/>
          </p:nvPr>
        </p:nvSpPr>
        <p:spPr/>
        <p:txBody>
          <a:bodyPr/>
          <a:lstStyle/>
          <a:p>
            <a:fld id="{7353C6B7-5DFA-4C37-A035-BDCADF9A1CC1}" type="slidenum">
              <a:rPr lang="es-ES" smtClean="0"/>
              <a:pPr/>
              <a:t>18</a:t>
            </a:fld>
            <a:endParaRPr lang="es-ES"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884" y="260648"/>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ight Arrow 10"/>
          <p:cNvSpPr/>
          <p:nvPr/>
        </p:nvSpPr>
        <p:spPr>
          <a:xfrm>
            <a:off x="3780860" y="4879577"/>
            <a:ext cx="647278" cy="504056"/>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2 CuadroTexto"/>
          <p:cNvSpPr txBox="1"/>
          <p:nvPr/>
        </p:nvSpPr>
        <p:spPr>
          <a:xfrm>
            <a:off x="5210629" y="1611086"/>
            <a:ext cx="2745747" cy="1328023"/>
          </a:xfrm>
          <a:prstGeom prst="roundRect">
            <a:avLst/>
          </a:prstGeom>
          <a:solidFill>
            <a:schemeClr val="bg1">
              <a:lumMod val="95000"/>
            </a:schemeClr>
          </a:solidFill>
          <a:ln w="28575">
            <a:noFill/>
          </a:ln>
        </p:spPr>
        <p:txBody>
          <a:bodyPr wrap="square" rtlCol="0">
            <a:spAutoFit/>
          </a:bodyPr>
          <a:lstStyle/>
          <a:p>
            <a:pPr algn="just"/>
            <a:r>
              <a:rPr lang="es-CO" dirty="0"/>
              <a:t>El </a:t>
            </a:r>
            <a:r>
              <a:rPr lang="es-CO" b="1" dirty="0">
                <a:solidFill>
                  <a:schemeClr val="accent4"/>
                </a:solidFill>
              </a:rPr>
              <a:t>67,13% </a:t>
            </a:r>
            <a:r>
              <a:rPr lang="es-CO" dirty="0"/>
              <a:t>de los encuestados está dispuesto a ir a la Universidad en bicicleta</a:t>
            </a:r>
          </a:p>
        </p:txBody>
      </p:sp>
      <p:graphicFrame>
        <p:nvGraphicFramePr>
          <p:cNvPr id="19" name="1 Gráfico"/>
          <p:cNvGraphicFramePr/>
          <p:nvPr>
            <p:extLst>
              <p:ext uri="{D42A27DB-BD31-4B8C-83A1-F6EECF244321}">
                <p14:modId xmlns:p14="http://schemas.microsoft.com/office/powerpoint/2010/main" val="3793571905"/>
              </p:ext>
            </p:extLst>
          </p:nvPr>
        </p:nvGraphicFramePr>
        <p:xfrm>
          <a:off x="107504" y="1144045"/>
          <a:ext cx="3816424"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14" name="7 Título"/>
          <p:cNvSpPr txBox="1">
            <a:spLocks/>
          </p:cNvSpPr>
          <p:nvPr/>
        </p:nvSpPr>
        <p:spPr>
          <a:xfrm>
            <a:off x="-25848" y="155886"/>
            <a:ext cx="4928636" cy="660524"/>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1"/>
                </a:solidFill>
              </a:rPr>
              <a:t>Preferencias de viaje</a:t>
            </a:r>
            <a:br>
              <a:rPr lang="es-ES" sz="2400" b="1" dirty="0">
                <a:solidFill>
                  <a:schemeClr val="accent1"/>
                </a:solidFill>
              </a:rPr>
            </a:br>
            <a:r>
              <a:rPr lang="es-ES" sz="2400" b="1" dirty="0">
                <a:solidFill>
                  <a:schemeClr val="accent1"/>
                </a:solidFill>
              </a:rPr>
              <a:t>Preferencias sobre el uso de la bicicleta</a:t>
            </a:r>
            <a:endParaRPr lang="es-ES" sz="1600" dirty="0">
              <a:solidFill>
                <a:schemeClr val="accent1"/>
              </a:solidFill>
            </a:endParaRPr>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96" r="44044"/>
          <a:stretch/>
        </p:blipFill>
        <p:spPr bwMode="auto">
          <a:xfrm>
            <a:off x="0" y="816410"/>
            <a:ext cx="1096750"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Gráfico 12"/>
          <p:cNvGraphicFramePr>
            <a:graphicFrameLocks/>
          </p:cNvGraphicFramePr>
          <p:nvPr>
            <p:extLst>
              <p:ext uri="{D42A27DB-BD31-4B8C-83A1-F6EECF244321}">
                <p14:modId xmlns:p14="http://schemas.microsoft.com/office/powerpoint/2010/main" val="2761179884"/>
              </p:ext>
            </p:extLst>
          </p:nvPr>
        </p:nvGraphicFramePr>
        <p:xfrm>
          <a:off x="22792" y="1387792"/>
          <a:ext cx="4210814" cy="23786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áfico 17"/>
          <p:cNvGraphicFramePr>
            <a:graphicFrameLocks/>
          </p:cNvGraphicFramePr>
          <p:nvPr>
            <p:extLst>
              <p:ext uri="{D42A27DB-BD31-4B8C-83A1-F6EECF244321}">
                <p14:modId xmlns:p14="http://schemas.microsoft.com/office/powerpoint/2010/main" val="512072483"/>
              </p:ext>
            </p:extLst>
          </p:nvPr>
        </p:nvGraphicFramePr>
        <p:xfrm>
          <a:off x="4400259" y="3623466"/>
          <a:ext cx="4626509" cy="27144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19565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fld id="{7353C6B7-5DFA-4C37-A035-BDCADF9A1CC1}" type="slidenum">
              <a:rPr lang="es-ES" smtClean="0"/>
              <a:pPr/>
              <a:t>19</a:t>
            </a:fld>
            <a:endParaRPr lang="es-E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0636"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7 Título"/>
          <p:cNvSpPr txBox="1">
            <a:spLocks/>
          </p:cNvSpPr>
          <p:nvPr/>
        </p:nvSpPr>
        <p:spPr>
          <a:xfrm>
            <a:off x="-25848" y="155886"/>
            <a:ext cx="4928636" cy="660524"/>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1"/>
                </a:solidFill>
              </a:rPr>
              <a:t>Preferencias de viaje</a:t>
            </a:r>
            <a:br>
              <a:rPr lang="es-ES" sz="2400" b="1" dirty="0">
                <a:solidFill>
                  <a:schemeClr val="accent1"/>
                </a:solidFill>
              </a:rPr>
            </a:br>
            <a:r>
              <a:rPr lang="es-ES" sz="2400" b="1" dirty="0">
                <a:solidFill>
                  <a:schemeClr val="accent1"/>
                </a:solidFill>
              </a:rPr>
              <a:t>Preferencias sobre el uso de la bicicleta</a:t>
            </a:r>
            <a:endParaRPr lang="es-ES" sz="1600" dirty="0">
              <a:solidFill>
                <a:schemeClr val="accent1"/>
              </a:solidFill>
            </a:endParaRPr>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96" r="44044"/>
          <a:stretch/>
        </p:blipFill>
        <p:spPr bwMode="auto">
          <a:xfrm>
            <a:off x="0" y="816410"/>
            <a:ext cx="1096750"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Gráfico 15"/>
          <p:cNvGraphicFramePr>
            <a:graphicFrameLocks/>
          </p:cNvGraphicFramePr>
          <p:nvPr>
            <p:extLst>
              <p:ext uri="{D42A27DB-BD31-4B8C-83A1-F6EECF244321}">
                <p14:modId xmlns:p14="http://schemas.microsoft.com/office/powerpoint/2010/main" val="2807728206"/>
              </p:ext>
            </p:extLst>
          </p:nvPr>
        </p:nvGraphicFramePr>
        <p:xfrm>
          <a:off x="-25848" y="1035882"/>
          <a:ext cx="9169848" cy="28865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áfico 19"/>
          <p:cNvGraphicFramePr>
            <a:graphicFrameLocks/>
          </p:cNvGraphicFramePr>
          <p:nvPr>
            <p:extLst>
              <p:ext uri="{D42A27DB-BD31-4B8C-83A1-F6EECF244321}">
                <p14:modId xmlns:p14="http://schemas.microsoft.com/office/powerpoint/2010/main" val="314309657"/>
              </p:ext>
            </p:extLst>
          </p:nvPr>
        </p:nvGraphicFramePr>
        <p:xfrm>
          <a:off x="1" y="3922403"/>
          <a:ext cx="9144000" cy="27990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6943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000" b="1" dirty="0">
                <a:solidFill>
                  <a:schemeClr val="accent6"/>
                </a:solidFill>
              </a:rPr>
              <a:t>CONTENIDO</a:t>
            </a:r>
          </a:p>
        </p:txBody>
      </p:sp>
      <p:sp>
        <p:nvSpPr>
          <p:cNvPr id="3" name="Marcador de contenido 2"/>
          <p:cNvSpPr>
            <a:spLocks noGrp="1"/>
          </p:cNvSpPr>
          <p:nvPr>
            <p:ph idx="1"/>
          </p:nvPr>
        </p:nvSpPr>
        <p:spPr>
          <a:xfrm>
            <a:off x="457994" y="1412776"/>
            <a:ext cx="8146454" cy="4242497"/>
          </a:xfrm>
          <a:ln>
            <a:noFill/>
          </a:ln>
        </p:spPr>
        <p:style>
          <a:lnRef idx="2">
            <a:schemeClr val="accent3"/>
          </a:lnRef>
          <a:fillRef idx="1">
            <a:schemeClr val="lt1"/>
          </a:fillRef>
          <a:effectRef idx="0">
            <a:schemeClr val="accent3"/>
          </a:effectRef>
          <a:fontRef idx="minor">
            <a:schemeClr val="dk1"/>
          </a:fontRef>
        </p:style>
        <p:txBody>
          <a:bodyPr>
            <a:normAutofit/>
          </a:bodyPr>
          <a:lstStyle/>
          <a:p>
            <a:pPr marL="514350" indent="-514350">
              <a:buFont typeface="Arial" pitchFamily="34" charset="0"/>
              <a:buAutoNum type="arabicPeriod"/>
            </a:pPr>
            <a:r>
              <a:rPr lang="es-ES" sz="2400" dirty="0">
                <a:solidFill>
                  <a:schemeClr val="bg1">
                    <a:lumMod val="50000"/>
                  </a:schemeClr>
                </a:solidFill>
                <a:latin typeface="+mj-lt"/>
              </a:rPr>
              <a:t>El proyecto de PEMS</a:t>
            </a:r>
          </a:p>
          <a:p>
            <a:pPr marL="514350" indent="-514350">
              <a:buAutoNum type="arabicPeriod"/>
            </a:pPr>
            <a:r>
              <a:rPr lang="es-ES" sz="2400" dirty="0">
                <a:solidFill>
                  <a:schemeClr val="bg1">
                    <a:lumMod val="50000"/>
                  </a:schemeClr>
                </a:solidFill>
                <a:latin typeface="+mj-lt"/>
              </a:rPr>
              <a:t>¿Cómo se mueven sus empleados?</a:t>
            </a:r>
          </a:p>
          <a:p>
            <a:pPr marL="514350" indent="-514350">
              <a:buAutoNum type="arabicPeriod"/>
            </a:pPr>
            <a:r>
              <a:rPr lang="es-ES" sz="2400" dirty="0">
                <a:solidFill>
                  <a:schemeClr val="bg1">
                    <a:lumMod val="50000"/>
                  </a:schemeClr>
                </a:solidFill>
                <a:latin typeface="+mj-lt"/>
              </a:rPr>
              <a:t>Preferencias de viaje.</a:t>
            </a:r>
          </a:p>
          <a:p>
            <a:pPr marL="514350" indent="-514350">
              <a:buAutoNum type="arabicPeriod"/>
            </a:pPr>
            <a:r>
              <a:rPr lang="es-ES" sz="2400" dirty="0">
                <a:solidFill>
                  <a:schemeClr val="bg1">
                    <a:lumMod val="50000"/>
                  </a:schemeClr>
                </a:solidFill>
                <a:latin typeface="+mj-lt"/>
              </a:rPr>
              <a:t>Infraestructura.</a:t>
            </a:r>
          </a:p>
          <a:p>
            <a:pPr marL="514350" indent="-514350">
              <a:buAutoNum type="arabicPeriod"/>
            </a:pPr>
            <a:r>
              <a:rPr lang="es-ES" sz="2400" dirty="0">
                <a:solidFill>
                  <a:schemeClr val="bg1">
                    <a:lumMod val="50000"/>
                  </a:schemeClr>
                </a:solidFill>
                <a:latin typeface="+mj-lt"/>
              </a:rPr>
              <a:t>Indicadores de síntesis.</a:t>
            </a:r>
          </a:p>
          <a:p>
            <a:pPr marL="514350" indent="-514350">
              <a:buAutoNum type="arabicPeriod"/>
            </a:pPr>
            <a:r>
              <a:rPr lang="es-ES" sz="2400" dirty="0">
                <a:solidFill>
                  <a:schemeClr val="bg1">
                    <a:lumMod val="50000"/>
                  </a:schemeClr>
                </a:solidFill>
                <a:latin typeface="+mj-lt"/>
              </a:rPr>
              <a:t>Formulación de estrategias.</a:t>
            </a:r>
          </a:p>
          <a:p>
            <a:pPr marL="514350" indent="-514350">
              <a:buAutoNum type="arabicPeriod"/>
            </a:pPr>
            <a:r>
              <a:rPr lang="es-ES" sz="2400" dirty="0">
                <a:solidFill>
                  <a:schemeClr val="bg1">
                    <a:lumMod val="50000"/>
                  </a:schemeClr>
                </a:solidFill>
                <a:latin typeface="+mj-lt"/>
              </a:rPr>
              <a:t>Conclusiones</a:t>
            </a:r>
          </a:p>
          <a:p>
            <a:pPr marL="514350" indent="-514350">
              <a:buAutoNum type="arabicPeriod"/>
            </a:pPr>
            <a:r>
              <a:rPr lang="es-ES" sz="2400" dirty="0">
                <a:solidFill>
                  <a:schemeClr val="bg1">
                    <a:lumMod val="50000"/>
                  </a:schemeClr>
                </a:solidFill>
                <a:latin typeface="+mj-lt"/>
              </a:rPr>
              <a:t>Pasos a seguir.</a:t>
            </a:r>
          </a:p>
        </p:txBody>
      </p:sp>
      <p:sp>
        <p:nvSpPr>
          <p:cNvPr id="5" name="4 Marcador de número de diapositiva"/>
          <p:cNvSpPr>
            <a:spLocks noGrp="1"/>
          </p:cNvSpPr>
          <p:nvPr>
            <p:ph type="sldNum" sz="quarter" idx="12"/>
          </p:nvPr>
        </p:nvSpPr>
        <p:spPr/>
        <p:txBody>
          <a:bodyPr/>
          <a:lstStyle/>
          <a:p>
            <a:fld id="{7353C6B7-5DFA-4C37-A035-BDCADF9A1CC1}" type="slidenum">
              <a:rPr lang="es-ES" smtClean="0"/>
              <a:pPr/>
              <a:t>2</a:t>
            </a:fld>
            <a:endParaRPr lang="es-E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0"/>
            <a:ext cx="9247188"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n 2"/>
          <p:cNvPicPr>
            <a:picLocks noChangeAspect="1" noChangeArrowheads="1"/>
          </p:cNvPicPr>
          <p:nvPr/>
        </p:nvPicPr>
        <p:blipFill>
          <a:blip r:embed="rId5" cstate="print"/>
          <a:srcRect/>
          <a:stretch>
            <a:fillRect/>
          </a:stretch>
        </p:blipFill>
        <p:spPr bwMode="auto">
          <a:xfrm>
            <a:off x="25229" y="5805264"/>
            <a:ext cx="1596254" cy="576064"/>
          </a:xfrm>
          <a:prstGeom prst="rect">
            <a:avLst/>
          </a:prstGeom>
          <a:noFill/>
          <a:ln w="9525">
            <a:noFill/>
            <a:miter lim="800000"/>
            <a:headEnd/>
            <a:tailEnd/>
          </a:ln>
        </p:spPr>
      </p:pic>
      <p:pic>
        <p:nvPicPr>
          <p:cNvPr id="10" name="Picture 2" descr="http://conferenciamundialenreanimacion.salamandra.edu.co/images/ESCUDO-PUJ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3480" y="4905527"/>
            <a:ext cx="1475801" cy="147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96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20</a:t>
            </a:fld>
            <a:endParaRPr lang="es-E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CuadroTexto"/>
          <p:cNvSpPr txBox="1"/>
          <p:nvPr/>
        </p:nvSpPr>
        <p:spPr>
          <a:xfrm>
            <a:off x="3089653" y="4780503"/>
            <a:ext cx="3267603" cy="1634490"/>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CO" dirty="0"/>
              <a:t>Aproximadamente </a:t>
            </a:r>
            <a:r>
              <a:rPr lang="es-CO" b="1" dirty="0">
                <a:solidFill>
                  <a:schemeClr val="accent3"/>
                </a:solidFill>
              </a:rPr>
              <a:t>el 90% </a:t>
            </a:r>
            <a:r>
              <a:rPr lang="es-CO" dirty="0"/>
              <a:t>de la universidad cree tener la tecnología suficiente para realizar teleconferencias y videoconferencias. </a:t>
            </a:r>
          </a:p>
        </p:txBody>
      </p:sp>
      <p:sp>
        <p:nvSpPr>
          <p:cNvPr id="11" name="7 Título"/>
          <p:cNvSpPr txBox="1">
            <a:spLocks/>
          </p:cNvSpPr>
          <p:nvPr/>
        </p:nvSpPr>
        <p:spPr>
          <a:xfrm>
            <a:off x="-25848" y="155886"/>
            <a:ext cx="4928636" cy="660524"/>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1"/>
                </a:solidFill>
              </a:rPr>
              <a:t>Preferencias de viaje</a:t>
            </a:r>
            <a:br>
              <a:rPr lang="es-ES" sz="2400" b="1" dirty="0">
                <a:solidFill>
                  <a:schemeClr val="accent1"/>
                </a:solidFill>
              </a:rPr>
            </a:br>
            <a:r>
              <a:rPr lang="es-ES" sz="2400" b="1" dirty="0">
                <a:solidFill>
                  <a:schemeClr val="accent1"/>
                </a:solidFill>
              </a:rPr>
              <a:t>Tecnologías de información - Teletrabajo</a:t>
            </a:r>
            <a:endParaRPr lang="es-ES" sz="1600" dirty="0">
              <a:solidFill>
                <a:schemeClr val="accent1"/>
              </a:solidFill>
            </a:endParaRP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96" r="44044"/>
          <a:stretch/>
        </p:blipFill>
        <p:spPr bwMode="auto">
          <a:xfrm>
            <a:off x="0" y="816410"/>
            <a:ext cx="1096750"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0636"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Gráfico 13"/>
          <p:cNvGraphicFramePr>
            <a:graphicFrameLocks/>
          </p:cNvGraphicFramePr>
          <p:nvPr>
            <p:extLst>
              <p:ext uri="{D42A27DB-BD31-4B8C-83A1-F6EECF244321}">
                <p14:modId xmlns:p14="http://schemas.microsoft.com/office/powerpoint/2010/main" val="2595476032"/>
              </p:ext>
            </p:extLst>
          </p:nvPr>
        </p:nvGraphicFramePr>
        <p:xfrm>
          <a:off x="-25848" y="1338220"/>
          <a:ext cx="4928636" cy="34422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áfico 19"/>
          <p:cNvGraphicFramePr>
            <a:graphicFrameLocks/>
          </p:cNvGraphicFramePr>
          <p:nvPr>
            <p:extLst>
              <p:ext uri="{D42A27DB-BD31-4B8C-83A1-F6EECF244321}">
                <p14:modId xmlns:p14="http://schemas.microsoft.com/office/powerpoint/2010/main" val="2389711949"/>
              </p:ext>
            </p:extLst>
          </p:nvPr>
        </p:nvGraphicFramePr>
        <p:xfrm>
          <a:off x="4290559" y="1196725"/>
          <a:ext cx="4905829" cy="35837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8052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21</a:t>
            </a:fld>
            <a:endParaRPr lang="es-E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177647"/>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33012" y="783657"/>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7 Título"/>
          <p:cNvSpPr txBox="1">
            <a:spLocks/>
          </p:cNvSpPr>
          <p:nvPr/>
        </p:nvSpPr>
        <p:spPr>
          <a:xfrm>
            <a:off x="-58981" y="177647"/>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F9900"/>
                </a:solidFill>
              </a:rPr>
              <a:t>Infraestructura</a:t>
            </a:r>
            <a:br>
              <a:rPr lang="es-ES" sz="2400" b="1" dirty="0">
                <a:solidFill>
                  <a:srgbClr val="FF9900"/>
                </a:solidFill>
              </a:rPr>
            </a:br>
            <a:r>
              <a:rPr lang="es-ES" sz="2400" b="1" dirty="0">
                <a:solidFill>
                  <a:srgbClr val="FF9900"/>
                </a:solidFill>
              </a:rPr>
              <a:t>Percepción de seguridad vial</a:t>
            </a:r>
            <a:endParaRPr lang="es-ES" sz="1600" dirty="0">
              <a:solidFill>
                <a:srgbClr val="FF9900"/>
              </a:solidFill>
            </a:endParaRPr>
          </a:p>
        </p:txBody>
      </p:sp>
      <p:graphicFrame>
        <p:nvGraphicFramePr>
          <p:cNvPr id="11" name="Gráfico 10"/>
          <p:cNvGraphicFramePr>
            <a:graphicFrameLocks/>
          </p:cNvGraphicFramePr>
          <p:nvPr>
            <p:extLst>
              <p:ext uri="{D42A27DB-BD31-4B8C-83A1-F6EECF244321}">
                <p14:modId xmlns:p14="http://schemas.microsoft.com/office/powerpoint/2010/main" val="3124595991"/>
              </p:ext>
            </p:extLst>
          </p:nvPr>
        </p:nvGraphicFramePr>
        <p:xfrm>
          <a:off x="-58981" y="2130522"/>
          <a:ext cx="4590819" cy="27883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a:graphicFrameLocks/>
          </p:cNvGraphicFramePr>
          <p:nvPr>
            <p:extLst>
              <p:ext uri="{D42A27DB-BD31-4B8C-83A1-F6EECF244321}">
                <p14:modId xmlns:p14="http://schemas.microsoft.com/office/powerpoint/2010/main" val="271956004"/>
              </p:ext>
            </p:extLst>
          </p:nvPr>
        </p:nvGraphicFramePr>
        <p:xfrm>
          <a:off x="4531838" y="2175657"/>
          <a:ext cx="4572000" cy="27431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99260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22</a:t>
            </a:fld>
            <a:endParaRPr lang="es-E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177647"/>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33012" y="783657"/>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7 Título"/>
          <p:cNvSpPr txBox="1">
            <a:spLocks/>
          </p:cNvSpPr>
          <p:nvPr/>
        </p:nvSpPr>
        <p:spPr>
          <a:xfrm>
            <a:off x="-58981" y="177647"/>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F9900"/>
                </a:solidFill>
              </a:rPr>
              <a:t>Infraestructura</a:t>
            </a:r>
            <a:br>
              <a:rPr lang="es-ES" sz="2400" b="1" dirty="0">
                <a:solidFill>
                  <a:srgbClr val="FF9900"/>
                </a:solidFill>
              </a:rPr>
            </a:br>
            <a:r>
              <a:rPr lang="es-ES" sz="2400" b="1" dirty="0">
                <a:solidFill>
                  <a:srgbClr val="FF9900"/>
                </a:solidFill>
              </a:rPr>
              <a:t>Percepción de seguridad vial</a:t>
            </a:r>
            <a:endParaRPr lang="es-ES" sz="1600" dirty="0">
              <a:solidFill>
                <a:srgbClr val="FF9900"/>
              </a:solidFill>
            </a:endParaRPr>
          </a:p>
        </p:txBody>
      </p:sp>
      <p:pic>
        <p:nvPicPr>
          <p:cNvPr id="5" name="Imagen 4"/>
          <p:cNvPicPr>
            <a:picLocks noChangeAspect="1"/>
          </p:cNvPicPr>
          <p:nvPr/>
        </p:nvPicPr>
        <p:blipFill rotWithShape="1">
          <a:blip r:embed="rId4"/>
          <a:srcRect l="1529" t="16444" r="75193"/>
          <a:stretch/>
        </p:blipFill>
        <p:spPr>
          <a:xfrm>
            <a:off x="2242357" y="910657"/>
            <a:ext cx="4913313" cy="5664314"/>
          </a:xfrm>
          <a:prstGeom prst="rect">
            <a:avLst/>
          </a:prstGeom>
        </p:spPr>
      </p:pic>
      <p:sp>
        <p:nvSpPr>
          <p:cNvPr id="6" name="Elipse 5"/>
          <p:cNvSpPr/>
          <p:nvPr/>
        </p:nvSpPr>
        <p:spPr>
          <a:xfrm>
            <a:off x="4418805" y="2834640"/>
            <a:ext cx="549434" cy="633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p:cNvSpPr/>
          <p:nvPr/>
        </p:nvSpPr>
        <p:spPr>
          <a:xfrm>
            <a:off x="4289583" y="5673090"/>
            <a:ext cx="678655" cy="422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p:cNvSpPr/>
          <p:nvPr/>
        </p:nvSpPr>
        <p:spPr>
          <a:xfrm rot="751091">
            <a:off x="2901642" y="2975996"/>
            <a:ext cx="463511" cy="781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p:cNvSpPr txBox="1"/>
          <p:nvPr/>
        </p:nvSpPr>
        <p:spPr>
          <a:xfrm>
            <a:off x="161599" y="2935050"/>
            <a:ext cx="1790700" cy="1477328"/>
          </a:xfrm>
          <a:prstGeom prst="rect">
            <a:avLst/>
          </a:prstGeom>
          <a:noFill/>
        </p:spPr>
        <p:txBody>
          <a:bodyPr wrap="square" rtlCol="0">
            <a:spAutoFit/>
          </a:bodyPr>
          <a:lstStyle/>
          <a:p>
            <a:r>
              <a:rPr lang="es-CO" dirty="0"/>
              <a:t>Problemas de parqueo en vía y/o en espacio destinado para peatones.</a:t>
            </a:r>
          </a:p>
        </p:txBody>
      </p:sp>
    </p:spTree>
    <p:extLst>
      <p:ext uri="{BB962C8B-B14F-4D97-AF65-F5344CB8AC3E}">
        <p14:creationId xmlns:p14="http://schemas.microsoft.com/office/powerpoint/2010/main" val="3020813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7353C6B7-5DFA-4C37-A035-BDCADF9A1CC1}" type="slidenum">
              <a:rPr lang="es-ES" smtClean="0"/>
              <a:pPr/>
              <a:t>23</a:t>
            </a:fld>
            <a:endParaRPr lang="es-E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177647"/>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33012" y="783657"/>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7 Título"/>
          <p:cNvSpPr txBox="1">
            <a:spLocks/>
          </p:cNvSpPr>
          <p:nvPr/>
        </p:nvSpPr>
        <p:spPr>
          <a:xfrm>
            <a:off x="-58981" y="177647"/>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F9900"/>
                </a:solidFill>
              </a:rPr>
              <a:t>Infraestructura</a:t>
            </a:r>
            <a:br>
              <a:rPr lang="es-ES" sz="2400" b="1" dirty="0">
                <a:solidFill>
                  <a:srgbClr val="FF9900"/>
                </a:solidFill>
              </a:rPr>
            </a:br>
            <a:r>
              <a:rPr lang="es-ES" sz="2400" b="1" dirty="0">
                <a:solidFill>
                  <a:srgbClr val="FF9900"/>
                </a:solidFill>
              </a:rPr>
              <a:t>Percepción de seguridad vial</a:t>
            </a:r>
            <a:endParaRPr lang="es-ES" sz="1600" dirty="0">
              <a:solidFill>
                <a:srgbClr val="FF9900"/>
              </a:solidFill>
            </a:endParaRPr>
          </a:p>
        </p:txBody>
      </p:sp>
      <p:sp>
        <p:nvSpPr>
          <p:cNvPr id="8" name="CuadroTexto 7"/>
          <p:cNvSpPr txBox="1"/>
          <p:nvPr/>
        </p:nvSpPr>
        <p:spPr>
          <a:xfrm>
            <a:off x="1508622" y="1334013"/>
            <a:ext cx="6128343" cy="923330"/>
          </a:xfrm>
          <a:prstGeom prst="rect">
            <a:avLst/>
          </a:prstGeom>
          <a:noFill/>
        </p:spPr>
        <p:txBody>
          <a:bodyPr wrap="square" rtlCol="0">
            <a:spAutoFit/>
          </a:bodyPr>
          <a:lstStyle/>
          <a:p>
            <a:pPr algn="ctr"/>
            <a:r>
              <a:rPr lang="es-CO" dirty="0"/>
              <a:t>Problemas de parqueo en vía momentáneo (recoger y dejar pasajeros) o continuo.</a:t>
            </a:r>
          </a:p>
          <a:p>
            <a:pPr algn="ctr"/>
            <a:endParaRPr lang="es-CO"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9654" y="2201994"/>
            <a:ext cx="4274346" cy="3192567"/>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01994"/>
            <a:ext cx="4274345" cy="3192566"/>
          </a:xfrm>
          <a:prstGeom prst="rect">
            <a:avLst/>
          </a:prstGeom>
        </p:spPr>
      </p:pic>
      <p:sp>
        <p:nvSpPr>
          <p:cNvPr id="4" name="CuadroTexto 3"/>
          <p:cNvSpPr txBox="1"/>
          <p:nvPr/>
        </p:nvSpPr>
        <p:spPr>
          <a:xfrm>
            <a:off x="0" y="5339212"/>
            <a:ext cx="4152900" cy="307777"/>
          </a:xfrm>
          <a:prstGeom prst="rect">
            <a:avLst/>
          </a:prstGeom>
          <a:noFill/>
        </p:spPr>
        <p:txBody>
          <a:bodyPr wrap="square" rtlCol="0">
            <a:spAutoFit/>
          </a:bodyPr>
          <a:lstStyle/>
          <a:p>
            <a:r>
              <a:rPr lang="es-CO" sz="1400" dirty="0"/>
              <a:t>Entrada vehicular bahía sur                  </a:t>
            </a:r>
            <a:r>
              <a:rPr lang="es-CO" sz="1100" dirty="0"/>
              <a:t>Fuente: Propia</a:t>
            </a:r>
          </a:p>
        </p:txBody>
      </p:sp>
      <p:sp>
        <p:nvSpPr>
          <p:cNvPr id="16" name="CuadroTexto 15"/>
          <p:cNvSpPr txBox="1"/>
          <p:nvPr/>
        </p:nvSpPr>
        <p:spPr>
          <a:xfrm>
            <a:off x="4869654" y="5333513"/>
            <a:ext cx="4274346" cy="307777"/>
          </a:xfrm>
          <a:prstGeom prst="rect">
            <a:avLst/>
          </a:prstGeom>
          <a:noFill/>
        </p:spPr>
        <p:txBody>
          <a:bodyPr wrap="square" rtlCol="0">
            <a:spAutoFit/>
          </a:bodyPr>
          <a:lstStyle/>
          <a:p>
            <a:r>
              <a:rPr lang="es-CO" sz="1400" dirty="0"/>
              <a:t>Entrada vehicular bahía norte                 </a:t>
            </a:r>
            <a:r>
              <a:rPr lang="es-CO" sz="1100" dirty="0"/>
              <a:t>Fuente: Propia</a:t>
            </a:r>
          </a:p>
        </p:txBody>
      </p:sp>
    </p:spTree>
    <p:extLst>
      <p:ext uri="{BB962C8B-B14F-4D97-AF65-F5344CB8AC3E}">
        <p14:creationId xmlns:p14="http://schemas.microsoft.com/office/powerpoint/2010/main" val="4267105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images (1).jpg"/>
          <p:cNvPicPr>
            <a:picLocks noChangeAspect="1"/>
          </p:cNvPicPr>
          <p:nvPr/>
        </p:nvPicPr>
        <p:blipFill>
          <a:blip r:embed="rId2" cstate="print"/>
          <a:stretch>
            <a:fillRect/>
          </a:stretch>
        </p:blipFill>
        <p:spPr>
          <a:xfrm>
            <a:off x="2267744" y="3429000"/>
            <a:ext cx="4533439" cy="3168352"/>
          </a:xfrm>
          <a:prstGeom prst="rect">
            <a:avLst/>
          </a:prstGeom>
        </p:spPr>
      </p:pic>
      <p:sp>
        <p:nvSpPr>
          <p:cNvPr id="3" name="2 Marcador de contenido"/>
          <p:cNvSpPr>
            <a:spLocks noGrp="1"/>
          </p:cNvSpPr>
          <p:nvPr>
            <p:ph idx="1"/>
          </p:nvPr>
        </p:nvSpPr>
        <p:spPr>
          <a:xfrm>
            <a:off x="323528" y="980729"/>
            <a:ext cx="8424936" cy="2448271"/>
          </a:xfrm>
        </p:spPr>
        <p:txBody>
          <a:bodyPr>
            <a:normAutofit fontScale="77500" lnSpcReduction="20000"/>
          </a:bodyPr>
          <a:lstStyle/>
          <a:p>
            <a:pPr algn="just"/>
            <a:r>
              <a:rPr lang="es-CO" sz="2800" dirty="0"/>
              <a:t>En la actualidad el servicio de estacionamiento se ofrece con una tarifa baja en comparación a otro parqueaderos. Además, a los empleados se les ofrece la facilidad de pagar mensualmente vía deducción del salario.</a:t>
            </a:r>
          </a:p>
          <a:p>
            <a:pPr algn="just"/>
            <a:endParaRPr lang="es-CO" sz="2800" dirty="0"/>
          </a:p>
          <a:p>
            <a:pPr algn="just"/>
            <a:r>
              <a:rPr lang="es-CO" sz="2800" dirty="0"/>
              <a:t>Estas facilidades para el estacionamiento resulta en un uso ineficiente del espacio y en costos elevados en infraestructura y  seguridad.</a:t>
            </a:r>
          </a:p>
        </p:txBody>
      </p:sp>
      <p:pic>
        <p:nvPicPr>
          <p:cNvPr id="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2521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299" t="-13246" r="14138" b="13246"/>
          <a:stretch/>
        </p:blipFill>
        <p:spPr bwMode="auto">
          <a:xfrm>
            <a:off x="-33012" y="783657"/>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7 Título"/>
          <p:cNvSpPr txBox="1">
            <a:spLocks/>
          </p:cNvSpPr>
          <p:nvPr/>
        </p:nvSpPr>
        <p:spPr>
          <a:xfrm>
            <a:off x="-58981" y="177647"/>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F9900"/>
                </a:solidFill>
              </a:rPr>
              <a:t>Infraestructura</a:t>
            </a:r>
            <a:br>
              <a:rPr lang="es-ES" sz="2400" b="1" dirty="0">
                <a:solidFill>
                  <a:srgbClr val="FF9900"/>
                </a:solidFill>
              </a:rPr>
            </a:br>
            <a:r>
              <a:rPr lang="es-ES" sz="2400" b="1" dirty="0">
                <a:solidFill>
                  <a:srgbClr val="FF9900"/>
                </a:solidFill>
              </a:rPr>
              <a:t>Estacionamientos</a:t>
            </a:r>
            <a:endParaRPr lang="es-ES" sz="1600" dirty="0">
              <a:solidFill>
                <a:srgbClr val="FF9900"/>
              </a:solidFill>
            </a:endParaRPr>
          </a:p>
        </p:txBody>
      </p:sp>
    </p:spTree>
    <p:extLst>
      <p:ext uri="{BB962C8B-B14F-4D97-AF65-F5344CB8AC3E}">
        <p14:creationId xmlns:p14="http://schemas.microsoft.com/office/powerpoint/2010/main" val="273576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8613648" y="6305550"/>
            <a:ext cx="457200" cy="476250"/>
          </a:xfrm>
        </p:spPr>
        <p:txBody>
          <a:bodyPr/>
          <a:lstStyle/>
          <a:p>
            <a:fld id="{7353C6B7-5DFA-4C37-A035-BDCADF9A1CC1}" type="slidenum">
              <a:rPr lang="es-ES" smtClean="0"/>
              <a:pPr/>
              <a:t>25</a:t>
            </a:fld>
            <a:endParaRPr lang="es-ES" dirty="0"/>
          </a:p>
        </p:txBody>
      </p:sp>
      <p:graphicFrame>
        <p:nvGraphicFramePr>
          <p:cNvPr id="5" name="3 Diagrama"/>
          <p:cNvGraphicFramePr/>
          <p:nvPr>
            <p:extLst>
              <p:ext uri="{D42A27DB-BD31-4B8C-83A1-F6EECF244321}">
                <p14:modId xmlns:p14="http://schemas.microsoft.com/office/powerpoint/2010/main" val="3956882387"/>
              </p:ext>
            </p:extLst>
          </p:nvPr>
        </p:nvGraphicFramePr>
        <p:xfrm>
          <a:off x="1475656" y="1293240"/>
          <a:ext cx="6695728" cy="5291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p:nvPr/>
        </p:nvCxnSpPr>
        <p:spPr>
          <a:xfrm>
            <a:off x="323528" y="3933056"/>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73816" y="1052736"/>
            <a:ext cx="461665" cy="2466856"/>
          </a:xfrm>
          <a:prstGeom prst="rect">
            <a:avLst/>
          </a:prstGeom>
          <a:noFill/>
        </p:spPr>
        <p:txBody>
          <a:bodyPr vert="vert270" wrap="square" rtlCol="0">
            <a:spAutoFit/>
          </a:bodyPr>
          <a:lstStyle/>
          <a:p>
            <a:pPr algn="ctr"/>
            <a:r>
              <a:rPr lang="es-CO" b="1" dirty="0">
                <a:solidFill>
                  <a:schemeClr val="tx1">
                    <a:lumMod val="65000"/>
                    <a:lumOff val="35000"/>
                  </a:schemeClr>
                </a:solidFill>
              </a:rPr>
              <a:t>IMPACTO AMBIENTAL</a:t>
            </a:r>
          </a:p>
        </p:txBody>
      </p:sp>
      <p:sp>
        <p:nvSpPr>
          <p:cNvPr id="8" name="TextBox 7"/>
          <p:cNvSpPr txBox="1"/>
          <p:nvPr/>
        </p:nvSpPr>
        <p:spPr>
          <a:xfrm>
            <a:off x="1273815" y="4221088"/>
            <a:ext cx="461665" cy="2034808"/>
          </a:xfrm>
          <a:prstGeom prst="rect">
            <a:avLst/>
          </a:prstGeom>
          <a:noFill/>
        </p:spPr>
        <p:txBody>
          <a:bodyPr vert="vert270" wrap="square" rtlCol="0">
            <a:spAutoFit/>
          </a:bodyPr>
          <a:lstStyle/>
          <a:p>
            <a:pPr algn="ctr"/>
            <a:r>
              <a:rPr lang="es-CO" b="1" dirty="0">
                <a:solidFill>
                  <a:schemeClr val="tx1">
                    <a:lumMod val="65000"/>
                    <a:lumOff val="35000"/>
                  </a:schemeClr>
                </a:solidFill>
              </a:rPr>
              <a:t>IMPACTO SOCIAL</a:t>
            </a: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2888" y="243155"/>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7 Título"/>
          <p:cNvSpPr txBox="1">
            <a:spLocks/>
          </p:cNvSpPr>
          <p:nvPr/>
        </p:nvSpPr>
        <p:spPr>
          <a:xfrm>
            <a:off x="-58981" y="177647"/>
            <a:ext cx="4928636" cy="6605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p>
        </p:txBody>
      </p:sp>
    </p:spTree>
    <p:extLst>
      <p:ext uri="{BB962C8B-B14F-4D97-AF65-F5344CB8AC3E}">
        <p14:creationId xmlns:p14="http://schemas.microsoft.com/office/powerpoint/2010/main" val="681099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26</a:t>
            </a:fld>
            <a:endParaRPr lang="es-ES"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177799" y="5752426"/>
            <a:ext cx="8188746" cy="987504"/>
          </a:xfrm>
          <a:prstGeom prst="roundRect">
            <a:avLst/>
          </a:prstGeom>
          <a:solidFill>
            <a:schemeClr val="bg1">
              <a:lumMod val="95000"/>
            </a:schemeClr>
          </a:solidFill>
          <a:ln>
            <a:noFill/>
          </a:ln>
        </p:spPr>
        <p:txBody>
          <a:bodyPr wrap="square" rtlCol="0">
            <a:spAutoFit/>
          </a:bodyPr>
          <a:lstStyle/>
          <a:p>
            <a:pPr algn="just"/>
            <a:r>
              <a:rPr lang="es-CO" sz="1600" dirty="0">
                <a:solidFill>
                  <a:srgbClr val="000000"/>
                </a:solidFill>
                <a:latin typeface="+mj-lt"/>
              </a:rPr>
              <a:t>En promedio un estudiante o empleado de la Javeriana gasta </a:t>
            </a:r>
            <a:r>
              <a:rPr lang="es-CO" sz="2000" b="1" dirty="0">
                <a:solidFill>
                  <a:schemeClr val="accent6"/>
                </a:solidFill>
                <a:latin typeface="+mj-lt"/>
              </a:rPr>
              <a:t>12 días </a:t>
            </a:r>
            <a:r>
              <a:rPr lang="es-CO" sz="1600" dirty="0">
                <a:solidFill>
                  <a:srgbClr val="000000"/>
                </a:solidFill>
                <a:latin typeface="+mj-lt"/>
              </a:rPr>
              <a:t>al año en traslados laborales. En 2013 </a:t>
            </a:r>
            <a:r>
              <a:rPr lang="es-CO" sz="1600" dirty="0">
                <a:latin typeface="+mj-lt"/>
              </a:rPr>
              <a:t>se gastaban unos 11 días al año. A pesar de la diferencia entre modos, el promedio no varió mucho debido al aumento en el uso de la bicicleta.</a:t>
            </a:r>
            <a:endParaRPr lang="es-CO" sz="1600" dirty="0">
              <a:solidFill>
                <a:srgbClr val="FFFF00"/>
              </a:solidFill>
              <a:latin typeface="+mj-lt"/>
            </a:endParaRP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br>
              <a:rPr lang="es-ES" sz="2000" b="1" dirty="0">
                <a:solidFill>
                  <a:srgbClr val="CC0066"/>
                </a:solidFill>
              </a:rPr>
            </a:br>
            <a:r>
              <a:rPr lang="es-ES" sz="2000" b="1" dirty="0">
                <a:solidFill>
                  <a:srgbClr val="CC0066"/>
                </a:solidFill>
              </a:rPr>
              <a:t>Huella de calidad de vida</a:t>
            </a:r>
          </a:p>
        </p:txBody>
      </p:sp>
      <p:pic>
        <p:nvPicPr>
          <p:cNvPr id="2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652" y="840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Gráfico 10"/>
          <p:cNvGraphicFramePr>
            <a:graphicFrameLocks/>
          </p:cNvGraphicFramePr>
          <p:nvPr>
            <p:extLst>
              <p:ext uri="{D42A27DB-BD31-4B8C-83A1-F6EECF244321}">
                <p14:modId xmlns:p14="http://schemas.microsoft.com/office/powerpoint/2010/main" val="1728582344"/>
              </p:ext>
            </p:extLst>
          </p:nvPr>
        </p:nvGraphicFramePr>
        <p:xfrm>
          <a:off x="4438067" y="1253284"/>
          <a:ext cx="4572000" cy="44780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p:cNvGraphicFramePr>
            <a:graphicFrameLocks/>
          </p:cNvGraphicFramePr>
          <p:nvPr>
            <p:extLst>
              <p:ext uri="{D42A27DB-BD31-4B8C-83A1-F6EECF244321}">
                <p14:modId xmlns:p14="http://schemas.microsoft.com/office/powerpoint/2010/main" val="3560253900"/>
              </p:ext>
            </p:extLst>
          </p:nvPr>
        </p:nvGraphicFramePr>
        <p:xfrm>
          <a:off x="177799" y="1253284"/>
          <a:ext cx="4260267" cy="44780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14387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27</a:t>
            </a:fld>
            <a:endParaRPr lang="es-ES"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43694" y="5793793"/>
            <a:ext cx="8188746" cy="919401"/>
          </a:xfrm>
          <a:prstGeom prst="roundRect">
            <a:avLst/>
          </a:prstGeom>
          <a:solidFill>
            <a:schemeClr val="bg1">
              <a:lumMod val="95000"/>
            </a:schemeClr>
          </a:solidFill>
          <a:ln>
            <a:noFill/>
          </a:ln>
        </p:spPr>
        <p:txBody>
          <a:bodyPr wrap="square" rtlCol="0">
            <a:spAutoFit/>
          </a:bodyPr>
          <a:lstStyle/>
          <a:p>
            <a:pPr algn="ctr"/>
            <a:r>
              <a:rPr lang="es-CO" sz="1600" dirty="0">
                <a:solidFill>
                  <a:srgbClr val="000000"/>
                </a:solidFill>
                <a:latin typeface="+mj-lt"/>
              </a:rPr>
              <a:t>En promedio </a:t>
            </a:r>
            <a:r>
              <a:rPr lang="es-CO" sz="1600" dirty="0">
                <a:solidFill>
                  <a:srgbClr val="000000"/>
                </a:solidFill>
              </a:rPr>
              <a:t>un estudiante o empleado de la Javeriana </a:t>
            </a:r>
            <a:r>
              <a:rPr lang="es-CO" sz="1600" dirty="0">
                <a:solidFill>
                  <a:srgbClr val="000000"/>
                </a:solidFill>
                <a:latin typeface="+mj-lt"/>
              </a:rPr>
              <a:t>gasta </a:t>
            </a:r>
            <a:r>
              <a:rPr lang="es-CO" sz="1600" b="1" dirty="0">
                <a:solidFill>
                  <a:schemeClr val="accent6"/>
                </a:solidFill>
                <a:latin typeface="+mj-lt"/>
              </a:rPr>
              <a:t>$</a:t>
            </a:r>
            <a:r>
              <a:rPr lang="es-CO" sz="1600" b="1" dirty="0">
                <a:solidFill>
                  <a:schemeClr val="accent6"/>
                </a:solidFill>
              </a:rPr>
              <a:t>1.229.282 </a:t>
            </a:r>
            <a:r>
              <a:rPr lang="es-CO" sz="1600" dirty="0">
                <a:solidFill>
                  <a:srgbClr val="000000"/>
                </a:solidFill>
                <a:latin typeface="+mj-lt"/>
              </a:rPr>
              <a:t>al año en traslados a la Universidad, lo que representa alrededor del </a:t>
            </a:r>
            <a:r>
              <a:rPr lang="es-CO" sz="1600" b="1" dirty="0">
                <a:solidFill>
                  <a:schemeClr val="accent3"/>
                </a:solidFill>
                <a:latin typeface="+mj-lt"/>
              </a:rPr>
              <a:t>15%</a:t>
            </a:r>
            <a:r>
              <a:rPr lang="es-CO" sz="1600" dirty="0">
                <a:solidFill>
                  <a:srgbClr val="000000"/>
                </a:solidFill>
                <a:latin typeface="+mj-lt"/>
              </a:rPr>
              <a:t> de sus ingresos anuales. En 2013 la inversión equivalía al 8,5% del ingreso. </a:t>
            </a:r>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br>
              <a:rPr lang="es-ES" sz="2000" b="1" dirty="0">
                <a:solidFill>
                  <a:srgbClr val="CC0066"/>
                </a:solidFill>
              </a:rPr>
            </a:br>
            <a:r>
              <a:rPr lang="es-ES" sz="2000" b="1" dirty="0">
                <a:solidFill>
                  <a:srgbClr val="CC0066"/>
                </a:solidFill>
              </a:rPr>
              <a:t>Huella de equidad</a:t>
            </a:r>
          </a:p>
        </p:txBody>
      </p:sp>
      <p:pic>
        <p:nvPicPr>
          <p:cNvPr id="21"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4652" y="177647"/>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Gráfico 13"/>
          <p:cNvGraphicFramePr>
            <a:graphicFrameLocks/>
          </p:cNvGraphicFramePr>
          <p:nvPr>
            <p:extLst>
              <p:ext uri="{D42A27DB-BD31-4B8C-83A1-F6EECF244321}">
                <p14:modId xmlns:p14="http://schemas.microsoft.com/office/powerpoint/2010/main" val="877436491"/>
              </p:ext>
            </p:extLst>
          </p:nvPr>
        </p:nvGraphicFramePr>
        <p:xfrm>
          <a:off x="4508500" y="1270680"/>
          <a:ext cx="4505548" cy="45886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áfico 17"/>
          <p:cNvGraphicFramePr>
            <a:graphicFrameLocks/>
          </p:cNvGraphicFramePr>
          <p:nvPr>
            <p:extLst>
              <p:ext uri="{D42A27DB-BD31-4B8C-83A1-F6EECF244321}">
                <p14:modId xmlns:p14="http://schemas.microsoft.com/office/powerpoint/2010/main" val="2362121283"/>
              </p:ext>
            </p:extLst>
          </p:nvPr>
        </p:nvGraphicFramePr>
        <p:xfrm>
          <a:off x="196850" y="1270680"/>
          <a:ext cx="4578350" cy="44779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5332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28</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1" y="1328623"/>
            <a:ext cx="8644547" cy="4875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2888" y="243155"/>
            <a:ext cx="755576" cy="595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br>
              <a:rPr lang="es-ES" sz="2000" b="1" dirty="0">
                <a:solidFill>
                  <a:srgbClr val="CC0066"/>
                </a:solidFill>
              </a:rPr>
            </a:br>
            <a:r>
              <a:rPr lang="es-ES" sz="2000" b="1" dirty="0">
                <a:solidFill>
                  <a:srgbClr val="CC0066"/>
                </a:solidFill>
              </a:rPr>
              <a:t>Huella de carbono</a:t>
            </a:r>
          </a:p>
        </p:txBody>
      </p:sp>
      <p:sp>
        <p:nvSpPr>
          <p:cNvPr id="2" name="CuadroTexto 1"/>
          <p:cNvSpPr txBox="1"/>
          <p:nvPr/>
        </p:nvSpPr>
        <p:spPr>
          <a:xfrm>
            <a:off x="3707904" y="2780928"/>
            <a:ext cx="1449783" cy="369332"/>
          </a:xfrm>
          <a:prstGeom prst="rect">
            <a:avLst/>
          </a:prstGeom>
          <a:noFill/>
        </p:spPr>
        <p:txBody>
          <a:bodyPr wrap="square" rtlCol="0">
            <a:spAutoFit/>
          </a:bodyPr>
          <a:lstStyle/>
          <a:p>
            <a:endParaRPr lang="es-CO" dirty="0"/>
          </a:p>
        </p:txBody>
      </p:sp>
      <p:sp>
        <p:nvSpPr>
          <p:cNvPr id="6" name="Rectángulo redondeado 5"/>
          <p:cNvSpPr/>
          <p:nvPr/>
        </p:nvSpPr>
        <p:spPr>
          <a:xfrm>
            <a:off x="2138222" y="1667251"/>
            <a:ext cx="3888431" cy="197224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p:cNvSpPr txBox="1"/>
          <p:nvPr/>
        </p:nvSpPr>
        <p:spPr>
          <a:xfrm>
            <a:off x="2262377" y="1799292"/>
            <a:ext cx="3775608" cy="1708160"/>
          </a:xfrm>
          <a:prstGeom prst="rect">
            <a:avLst/>
          </a:prstGeom>
          <a:noFill/>
        </p:spPr>
        <p:txBody>
          <a:bodyPr wrap="square" rtlCol="0">
            <a:spAutoFit/>
          </a:bodyPr>
          <a:lstStyle/>
          <a:p>
            <a:r>
              <a:rPr lang="es-CO" sz="2100" dirty="0"/>
              <a:t>Por los desplazamientos realizados hacia y desde esta sede se emiten per cápita </a:t>
            </a:r>
            <a:r>
              <a:rPr lang="es-CO" sz="2100" b="1" dirty="0">
                <a:solidFill>
                  <a:srgbClr val="0070C0"/>
                </a:solidFill>
              </a:rPr>
              <a:t>0,16 ton de CO2 </a:t>
            </a:r>
            <a:r>
              <a:rPr lang="es-CO" sz="2100" dirty="0"/>
              <a:t>equivalentes al año</a:t>
            </a:r>
          </a:p>
        </p:txBody>
      </p:sp>
      <p:sp>
        <p:nvSpPr>
          <p:cNvPr id="9" name="Rectángulo redondeado 8"/>
          <p:cNvSpPr/>
          <p:nvPr/>
        </p:nvSpPr>
        <p:spPr>
          <a:xfrm>
            <a:off x="4698175" y="4055659"/>
            <a:ext cx="3912647" cy="19622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p:cNvSpPr txBox="1"/>
          <p:nvPr/>
        </p:nvSpPr>
        <p:spPr>
          <a:xfrm>
            <a:off x="4804404" y="4120543"/>
            <a:ext cx="3882396" cy="1708160"/>
          </a:xfrm>
          <a:prstGeom prst="rect">
            <a:avLst/>
          </a:prstGeom>
          <a:noFill/>
        </p:spPr>
        <p:txBody>
          <a:bodyPr wrap="square" rtlCol="0">
            <a:spAutoFit/>
          </a:bodyPr>
          <a:lstStyle/>
          <a:p>
            <a:r>
              <a:rPr lang="es-CO" sz="2100" dirty="0"/>
              <a:t>Se necesitan </a:t>
            </a:r>
            <a:r>
              <a:rPr lang="es-CO" sz="2100" b="1" dirty="0">
                <a:solidFill>
                  <a:srgbClr val="0070C0"/>
                </a:solidFill>
              </a:rPr>
              <a:t>0,10 hectáreas de bosque al año</a:t>
            </a:r>
            <a:r>
              <a:rPr lang="es-CO" sz="2100" dirty="0">
                <a:solidFill>
                  <a:srgbClr val="0070C0"/>
                </a:solidFill>
              </a:rPr>
              <a:t> </a:t>
            </a:r>
            <a:r>
              <a:rPr lang="es-CO" sz="2100" dirty="0"/>
              <a:t>per cápita para absorber las emisiones generadas por la comunidad de esta sede</a:t>
            </a:r>
            <a:endParaRPr lang="es-CO" sz="2100" dirty="0">
              <a:solidFill>
                <a:srgbClr val="0070C0"/>
              </a:solidFill>
            </a:endParaRPr>
          </a:p>
        </p:txBody>
      </p:sp>
      <p:sp>
        <p:nvSpPr>
          <p:cNvPr id="3" name="Rectángulo redondeado 2"/>
          <p:cNvSpPr/>
          <p:nvPr/>
        </p:nvSpPr>
        <p:spPr>
          <a:xfrm>
            <a:off x="7198949" y="1628482"/>
            <a:ext cx="1587878" cy="204978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 name="CuadroTexto 3"/>
          <p:cNvSpPr txBox="1"/>
          <p:nvPr/>
        </p:nvSpPr>
        <p:spPr>
          <a:xfrm>
            <a:off x="7275821" y="1683846"/>
            <a:ext cx="1474195" cy="1600438"/>
          </a:xfrm>
          <a:prstGeom prst="rect">
            <a:avLst/>
          </a:prstGeom>
          <a:noFill/>
        </p:spPr>
        <p:txBody>
          <a:bodyPr wrap="square" rtlCol="0">
            <a:spAutoFit/>
          </a:bodyPr>
          <a:lstStyle/>
          <a:p>
            <a:pPr algn="just"/>
            <a:r>
              <a:rPr lang="es-CO" sz="1400" dirty="0"/>
              <a:t>En 2013 se emitían </a:t>
            </a:r>
            <a:r>
              <a:rPr lang="es-CO" sz="1400" b="1" dirty="0">
                <a:solidFill>
                  <a:srgbClr val="0070C0"/>
                </a:solidFill>
              </a:rPr>
              <a:t>0,43 ton de CO2</a:t>
            </a:r>
            <a:r>
              <a:rPr lang="es-CO" sz="1400" dirty="0">
                <a:solidFill>
                  <a:srgbClr val="0070C0"/>
                </a:solidFill>
              </a:rPr>
              <a:t> </a:t>
            </a:r>
            <a:r>
              <a:rPr lang="es-CO" sz="1400" dirty="0"/>
              <a:t>al año, emisiones absorbidas </a:t>
            </a:r>
            <a:r>
              <a:rPr lang="es-CO" sz="1400"/>
              <a:t>por </a:t>
            </a:r>
            <a:r>
              <a:rPr lang="es-CO" sz="1400" b="1">
                <a:solidFill>
                  <a:srgbClr val="0070C0"/>
                </a:solidFill>
              </a:rPr>
              <a:t>0,27 </a:t>
            </a:r>
            <a:r>
              <a:rPr lang="es-CO" sz="1400" b="1" dirty="0">
                <a:solidFill>
                  <a:srgbClr val="0070C0"/>
                </a:solidFill>
              </a:rPr>
              <a:t>Ha</a:t>
            </a:r>
            <a:r>
              <a:rPr lang="es-CO" sz="1400" dirty="0"/>
              <a:t> de bosque.</a:t>
            </a:r>
          </a:p>
        </p:txBody>
      </p:sp>
      <p:sp>
        <p:nvSpPr>
          <p:cNvPr id="7" name="Flecha derecha 6"/>
          <p:cNvSpPr/>
          <p:nvPr/>
        </p:nvSpPr>
        <p:spPr>
          <a:xfrm>
            <a:off x="6374985" y="2482051"/>
            <a:ext cx="501271" cy="310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p:cNvSpPr/>
          <p:nvPr/>
        </p:nvSpPr>
        <p:spPr>
          <a:xfrm rot="19345203">
            <a:off x="6590952" y="3586484"/>
            <a:ext cx="456457" cy="310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43912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29</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197118"/>
            <a:ext cx="755576" cy="595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11" y="1169601"/>
            <a:ext cx="8811369" cy="44532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br>
              <a:rPr lang="es-ES" sz="2000" b="1" dirty="0">
                <a:solidFill>
                  <a:srgbClr val="CC0066"/>
                </a:solidFill>
              </a:rPr>
            </a:br>
            <a:r>
              <a:rPr lang="es-ES" sz="2000" b="1" dirty="0">
                <a:solidFill>
                  <a:srgbClr val="CC0066"/>
                </a:solidFill>
              </a:rPr>
              <a:t>Huella energética</a:t>
            </a:r>
          </a:p>
        </p:txBody>
      </p:sp>
      <p:sp>
        <p:nvSpPr>
          <p:cNvPr id="3" name="Rectángulo redondeado 2"/>
          <p:cNvSpPr/>
          <p:nvPr/>
        </p:nvSpPr>
        <p:spPr>
          <a:xfrm>
            <a:off x="297711" y="1383482"/>
            <a:ext cx="3756819" cy="19871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p:cNvSpPr txBox="1"/>
          <p:nvPr/>
        </p:nvSpPr>
        <p:spPr>
          <a:xfrm>
            <a:off x="385493" y="1383482"/>
            <a:ext cx="3684813" cy="1938992"/>
          </a:xfrm>
          <a:prstGeom prst="rect">
            <a:avLst/>
          </a:prstGeom>
          <a:noFill/>
        </p:spPr>
        <p:txBody>
          <a:bodyPr wrap="square" rtlCol="0">
            <a:spAutoFit/>
          </a:bodyPr>
          <a:lstStyle/>
          <a:p>
            <a:r>
              <a:rPr lang="es-CO" sz="2000" dirty="0"/>
              <a:t>La movilidad de los visitantes de la universidad implica un consumo de </a:t>
            </a:r>
            <a:r>
              <a:rPr lang="es-CO" sz="2000" b="1" dirty="0">
                <a:solidFill>
                  <a:schemeClr val="accent3"/>
                </a:solidFill>
              </a:rPr>
              <a:t>713.925 galones de combustible</a:t>
            </a:r>
            <a:r>
              <a:rPr lang="es-CO" sz="2000" dirty="0"/>
              <a:t>, </a:t>
            </a:r>
            <a:r>
              <a:rPr lang="es-CO" sz="2000" b="1" dirty="0">
                <a:solidFill>
                  <a:srgbClr val="002060"/>
                </a:solidFill>
              </a:rPr>
              <a:t>23 galones de combustible</a:t>
            </a:r>
            <a:r>
              <a:rPr lang="es-CO" sz="2000" dirty="0"/>
              <a:t> per cápita al año</a:t>
            </a:r>
          </a:p>
        </p:txBody>
      </p:sp>
      <p:sp>
        <p:nvSpPr>
          <p:cNvPr id="4" name="Lágrima 3"/>
          <p:cNvSpPr/>
          <p:nvPr/>
        </p:nvSpPr>
        <p:spPr>
          <a:xfrm>
            <a:off x="893266" y="3961622"/>
            <a:ext cx="2188166" cy="2205815"/>
          </a:xfrm>
          <a:prstGeom prst="teardrop">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6" name="CuadroTexto 5"/>
          <p:cNvSpPr txBox="1"/>
          <p:nvPr/>
        </p:nvSpPr>
        <p:spPr>
          <a:xfrm>
            <a:off x="1348028" y="4210200"/>
            <a:ext cx="1656184" cy="1708160"/>
          </a:xfrm>
          <a:prstGeom prst="rect">
            <a:avLst/>
          </a:prstGeom>
          <a:noFill/>
        </p:spPr>
        <p:txBody>
          <a:bodyPr wrap="square" rtlCol="0">
            <a:spAutoFit/>
          </a:bodyPr>
          <a:lstStyle/>
          <a:p>
            <a:r>
              <a:rPr lang="es-CO" sz="1750" dirty="0"/>
              <a:t>En 2013 el consumo era de </a:t>
            </a:r>
            <a:r>
              <a:rPr lang="es-CO" sz="1750" dirty="0">
                <a:solidFill>
                  <a:schemeClr val="accent3"/>
                </a:solidFill>
              </a:rPr>
              <a:t>1.343.565 </a:t>
            </a:r>
            <a:r>
              <a:rPr lang="es-CO" sz="1750" dirty="0"/>
              <a:t>galones de combustible al año.</a:t>
            </a:r>
          </a:p>
        </p:txBody>
      </p:sp>
      <p:sp>
        <p:nvSpPr>
          <p:cNvPr id="15" name="Rectángulo redondeado 14"/>
          <p:cNvSpPr/>
          <p:nvPr/>
        </p:nvSpPr>
        <p:spPr>
          <a:xfrm>
            <a:off x="5366116" y="3336328"/>
            <a:ext cx="3756819" cy="19871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p:cNvSpPr txBox="1"/>
          <p:nvPr/>
        </p:nvSpPr>
        <p:spPr>
          <a:xfrm>
            <a:off x="5397550" y="3314261"/>
            <a:ext cx="3741161" cy="2031325"/>
          </a:xfrm>
          <a:prstGeom prst="rect">
            <a:avLst/>
          </a:prstGeom>
          <a:noFill/>
        </p:spPr>
        <p:txBody>
          <a:bodyPr wrap="square" rtlCol="0">
            <a:spAutoFit/>
          </a:bodyPr>
          <a:lstStyle/>
          <a:p>
            <a:pPr algn="just"/>
            <a:r>
              <a:rPr lang="es-CO" dirty="0"/>
              <a:t>El consumo de gasolina se redujo principalmente gracias a la disminución en la participación modal del carro particular y del taxi, así como a un aumento en la ocupación promedio de los vehículos.</a:t>
            </a:r>
          </a:p>
        </p:txBody>
      </p:sp>
    </p:spTree>
    <p:extLst>
      <p:ext uri="{BB962C8B-B14F-4D97-AF65-F5344CB8AC3E}">
        <p14:creationId xmlns:p14="http://schemas.microsoft.com/office/powerpoint/2010/main" val="423274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300719111"/>
              </p:ext>
            </p:extLst>
          </p:nvPr>
        </p:nvGraphicFramePr>
        <p:xfrm>
          <a:off x="683568" y="764704"/>
          <a:ext cx="7839867"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7 Título"/>
          <p:cNvSpPr txBox="1">
            <a:spLocks/>
          </p:cNvSpPr>
          <p:nvPr/>
        </p:nvSpPr>
        <p:spPr>
          <a:xfrm>
            <a:off x="-108520" y="260648"/>
            <a:ext cx="4332643" cy="66052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26A52"/>
                </a:solidFill>
              </a:rPr>
              <a:t>Beneficios del proyecto PEMS</a:t>
            </a:r>
            <a:br>
              <a:rPr lang="es-ES" sz="2400" dirty="0">
                <a:solidFill>
                  <a:srgbClr val="007F9C"/>
                </a:solidFill>
                <a:latin typeface="Mentone Lig" pitchFamily="34" charset="0"/>
              </a:rPr>
            </a:br>
            <a:endParaRPr lang="es-ES" sz="1600" dirty="0">
              <a:solidFill>
                <a:schemeClr val="tx1">
                  <a:lumMod val="85000"/>
                  <a:lumOff val="15000"/>
                </a:schemeClr>
              </a:solidFill>
            </a:endParaRPr>
          </a:p>
        </p:txBody>
      </p:sp>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2" y="637704"/>
            <a:ext cx="876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6376" y="293402"/>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527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30</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69588" y="1084082"/>
            <a:ext cx="8298667" cy="369332"/>
          </a:xfrm>
          <a:prstGeom prst="rect">
            <a:avLst/>
          </a:prstGeom>
          <a:solidFill>
            <a:schemeClr val="bg1">
              <a:lumMod val="85000"/>
            </a:schemeClr>
          </a:solidFill>
        </p:spPr>
        <p:txBody>
          <a:bodyPr wrap="square" rtlCol="0">
            <a:spAutoFit/>
          </a:bodyPr>
          <a:lstStyle/>
          <a:p>
            <a:pPr algn="ctr"/>
            <a:r>
              <a:rPr lang="es-CO" dirty="0"/>
              <a:t>Ranking</a:t>
            </a:r>
          </a:p>
        </p:txBody>
      </p:sp>
      <p:sp>
        <p:nvSpPr>
          <p:cNvPr id="16" name="15 CuadroTexto"/>
          <p:cNvSpPr txBox="1"/>
          <p:nvPr/>
        </p:nvSpPr>
        <p:spPr>
          <a:xfrm>
            <a:off x="369733" y="1669450"/>
            <a:ext cx="3618148" cy="369332"/>
          </a:xfrm>
          <a:prstGeom prst="rect">
            <a:avLst/>
          </a:prstGeom>
          <a:solidFill>
            <a:schemeClr val="bg1">
              <a:lumMod val="85000"/>
            </a:schemeClr>
          </a:solidFill>
        </p:spPr>
        <p:txBody>
          <a:bodyPr wrap="square" rtlCol="0">
            <a:spAutoFit/>
          </a:bodyPr>
          <a:lstStyle/>
          <a:p>
            <a:pPr algn="ctr"/>
            <a:r>
              <a:rPr lang="es-CO" dirty="0"/>
              <a:t>Huella de equidad</a:t>
            </a:r>
          </a:p>
        </p:txBody>
      </p:sp>
      <p:sp>
        <p:nvSpPr>
          <p:cNvPr id="17" name="16 CuadroTexto"/>
          <p:cNvSpPr txBox="1"/>
          <p:nvPr/>
        </p:nvSpPr>
        <p:spPr>
          <a:xfrm>
            <a:off x="5050107" y="1669450"/>
            <a:ext cx="3618148" cy="369332"/>
          </a:xfrm>
          <a:prstGeom prst="rect">
            <a:avLst/>
          </a:prstGeom>
          <a:solidFill>
            <a:schemeClr val="bg1">
              <a:lumMod val="85000"/>
            </a:schemeClr>
          </a:solidFill>
        </p:spPr>
        <p:txBody>
          <a:bodyPr wrap="square" rtlCol="0">
            <a:spAutoFit/>
          </a:bodyPr>
          <a:lstStyle/>
          <a:p>
            <a:pPr algn="ctr"/>
            <a:r>
              <a:rPr lang="es-CO" dirty="0"/>
              <a:t>Huella de calidad de vida</a:t>
            </a:r>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br>
              <a:rPr lang="es-ES" sz="2000" b="1" dirty="0">
                <a:solidFill>
                  <a:srgbClr val="CC0066"/>
                </a:solidFill>
              </a:rPr>
            </a:br>
            <a:r>
              <a:rPr lang="es-ES" sz="2000" b="1" dirty="0">
                <a:solidFill>
                  <a:srgbClr val="CC0066"/>
                </a:solidFill>
              </a:rPr>
              <a:t>Huella de equidad y de calidad de vida</a:t>
            </a:r>
          </a:p>
        </p:txBody>
      </p:sp>
      <p:graphicFrame>
        <p:nvGraphicFramePr>
          <p:cNvPr id="11" name="4 Gráfico"/>
          <p:cNvGraphicFramePr>
            <a:graphicFrameLocks/>
          </p:cNvGraphicFramePr>
          <p:nvPr>
            <p:extLst>
              <p:ext uri="{D42A27DB-BD31-4B8C-83A1-F6EECF244321}">
                <p14:modId xmlns:p14="http://schemas.microsoft.com/office/powerpoint/2010/main" val="281764299"/>
              </p:ext>
            </p:extLst>
          </p:nvPr>
        </p:nvGraphicFramePr>
        <p:xfrm>
          <a:off x="178557" y="2348743"/>
          <a:ext cx="4000500" cy="40996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3 Gráfico"/>
          <p:cNvGraphicFramePr>
            <a:graphicFrameLocks/>
          </p:cNvGraphicFramePr>
          <p:nvPr>
            <p:extLst>
              <p:ext uri="{D42A27DB-BD31-4B8C-83A1-F6EECF244321}">
                <p14:modId xmlns:p14="http://schemas.microsoft.com/office/powerpoint/2010/main" val="3639375543"/>
              </p:ext>
            </p:extLst>
          </p:nvPr>
        </p:nvGraphicFramePr>
        <p:xfrm>
          <a:off x="4782215" y="2198686"/>
          <a:ext cx="4153931" cy="43402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849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31</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69588" y="1084082"/>
            <a:ext cx="8298667" cy="369332"/>
          </a:xfrm>
          <a:prstGeom prst="rect">
            <a:avLst/>
          </a:prstGeom>
          <a:solidFill>
            <a:schemeClr val="bg1">
              <a:lumMod val="85000"/>
            </a:schemeClr>
          </a:solidFill>
        </p:spPr>
        <p:txBody>
          <a:bodyPr wrap="square" rtlCol="0">
            <a:spAutoFit/>
          </a:bodyPr>
          <a:lstStyle/>
          <a:p>
            <a:pPr algn="ctr"/>
            <a:r>
              <a:rPr lang="es-CO" dirty="0"/>
              <a:t>Ranking</a:t>
            </a:r>
          </a:p>
        </p:txBody>
      </p:sp>
      <p:sp>
        <p:nvSpPr>
          <p:cNvPr id="16" name="15 CuadroTexto"/>
          <p:cNvSpPr txBox="1"/>
          <p:nvPr/>
        </p:nvSpPr>
        <p:spPr>
          <a:xfrm>
            <a:off x="369733" y="1669450"/>
            <a:ext cx="3618148" cy="369332"/>
          </a:xfrm>
          <a:prstGeom prst="rect">
            <a:avLst/>
          </a:prstGeom>
          <a:solidFill>
            <a:schemeClr val="bg1">
              <a:lumMod val="85000"/>
            </a:schemeClr>
          </a:solidFill>
        </p:spPr>
        <p:txBody>
          <a:bodyPr wrap="square" rtlCol="0">
            <a:spAutoFit/>
          </a:bodyPr>
          <a:lstStyle/>
          <a:p>
            <a:pPr algn="ctr"/>
            <a:r>
              <a:rPr lang="es-CO" dirty="0"/>
              <a:t>Huella de carbono</a:t>
            </a:r>
          </a:p>
        </p:txBody>
      </p:sp>
      <p:sp>
        <p:nvSpPr>
          <p:cNvPr id="17" name="16 CuadroTexto"/>
          <p:cNvSpPr txBox="1"/>
          <p:nvPr/>
        </p:nvSpPr>
        <p:spPr>
          <a:xfrm>
            <a:off x="5050107" y="1669450"/>
            <a:ext cx="3618148" cy="369332"/>
          </a:xfrm>
          <a:prstGeom prst="rect">
            <a:avLst/>
          </a:prstGeom>
          <a:solidFill>
            <a:schemeClr val="bg1">
              <a:lumMod val="85000"/>
            </a:schemeClr>
          </a:solidFill>
        </p:spPr>
        <p:txBody>
          <a:bodyPr wrap="square" rtlCol="0">
            <a:spAutoFit/>
          </a:bodyPr>
          <a:lstStyle/>
          <a:p>
            <a:pPr algn="ctr"/>
            <a:r>
              <a:rPr lang="es-CO" dirty="0"/>
              <a:t>Huella energética</a:t>
            </a:r>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Indicadores de síntesis PEMS</a:t>
            </a:r>
            <a:br>
              <a:rPr lang="es-ES" sz="2000" b="1" dirty="0">
                <a:solidFill>
                  <a:srgbClr val="CC0066"/>
                </a:solidFill>
              </a:rPr>
            </a:br>
            <a:r>
              <a:rPr lang="es-ES" sz="2000" b="1" dirty="0">
                <a:solidFill>
                  <a:srgbClr val="CC0066"/>
                </a:solidFill>
              </a:rPr>
              <a:t>Huella de carbono y energética</a:t>
            </a:r>
          </a:p>
        </p:txBody>
      </p:sp>
      <p:graphicFrame>
        <p:nvGraphicFramePr>
          <p:cNvPr id="11" name="1 Gráfico"/>
          <p:cNvGraphicFramePr>
            <a:graphicFrameLocks/>
          </p:cNvGraphicFramePr>
          <p:nvPr>
            <p:extLst>
              <p:ext uri="{D42A27DB-BD31-4B8C-83A1-F6EECF244321}">
                <p14:modId xmlns:p14="http://schemas.microsoft.com/office/powerpoint/2010/main" val="1099523698"/>
              </p:ext>
            </p:extLst>
          </p:nvPr>
        </p:nvGraphicFramePr>
        <p:xfrm>
          <a:off x="11905" y="2198686"/>
          <a:ext cx="4560889" cy="43402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2 Gráfico"/>
          <p:cNvGraphicFramePr>
            <a:graphicFrameLocks/>
          </p:cNvGraphicFramePr>
          <p:nvPr>
            <p:extLst>
              <p:ext uri="{D42A27DB-BD31-4B8C-83A1-F6EECF244321}">
                <p14:modId xmlns:p14="http://schemas.microsoft.com/office/powerpoint/2010/main" val="399173033"/>
              </p:ext>
            </p:extLst>
          </p:nvPr>
        </p:nvGraphicFramePr>
        <p:xfrm>
          <a:off x="4610813" y="2254818"/>
          <a:ext cx="4495087" cy="43402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062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32</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2"/>
                </a:solidFill>
              </a:rPr>
              <a:t>Evolución de estrategias</a:t>
            </a:r>
          </a:p>
          <a:p>
            <a:pPr algn="l"/>
            <a:r>
              <a:rPr lang="es-ES" sz="2000" b="1" dirty="0">
                <a:solidFill>
                  <a:schemeClr val="accent2"/>
                </a:solidFill>
              </a:rPr>
              <a:t>Bicicleta</a:t>
            </a: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0" y="774671"/>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p:cNvGraphicFramePr/>
          <p:nvPr>
            <p:extLst>
              <p:ext uri="{D42A27DB-BD31-4B8C-83A1-F6EECF244321}">
                <p14:modId xmlns:p14="http://schemas.microsoft.com/office/powerpoint/2010/main" val="1754864781"/>
              </p:ext>
            </p:extLst>
          </p:nvPr>
        </p:nvGraphicFramePr>
        <p:xfrm>
          <a:off x="65105" y="2287177"/>
          <a:ext cx="2930019" cy="342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ángulo redondeado 2"/>
          <p:cNvSpPr/>
          <p:nvPr/>
        </p:nvSpPr>
        <p:spPr>
          <a:xfrm>
            <a:off x="2401094" y="1154437"/>
            <a:ext cx="4343400" cy="78970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2"/>
              </a:solidFill>
            </a:endParaRPr>
          </a:p>
        </p:txBody>
      </p:sp>
      <p:sp>
        <p:nvSpPr>
          <p:cNvPr id="4" name="CuadroTexto 3"/>
          <p:cNvSpPr txBox="1"/>
          <p:nvPr/>
        </p:nvSpPr>
        <p:spPr>
          <a:xfrm>
            <a:off x="2561358" y="1195911"/>
            <a:ext cx="3875809" cy="646331"/>
          </a:xfrm>
          <a:prstGeom prst="rect">
            <a:avLst/>
          </a:prstGeom>
          <a:noFill/>
        </p:spPr>
        <p:txBody>
          <a:bodyPr wrap="square" rtlCol="0">
            <a:spAutoFit/>
          </a:bodyPr>
          <a:lstStyle/>
          <a:p>
            <a:pPr algn="ctr"/>
            <a:r>
              <a:rPr lang="es-CO" dirty="0">
                <a:ln w="0"/>
                <a:solidFill>
                  <a:schemeClr val="accent1"/>
                </a:solidFill>
                <a:effectLst>
                  <a:outerShdw blurRad="38100" dist="25400" dir="5400000" algn="ctr" rotWithShape="0">
                    <a:srgbClr val="6E747A">
                      <a:alpha val="43000"/>
                    </a:srgbClr>
                  </a:outerShdw>
                </a:effectLst>
              </a:rPr>
              <a:t>Aumentar el número de espacios de parqueo para bicicletas</a:t>
            </a:r>
          </a:p>
        </p:txBody>
      </p:sp>
      <p:sp>
        <p:nvSpPr>
          <p:cNvPr id="6" name="CuadroTexto 5"/>
          <p:cNvSpPr txBox="1"/>
          <p:nvPr/>
        </p:nvSpPr>
        <p:spPr>
          <a:xfrm>
            <a:off x="2042532" y="3889599"/>
            <a:ext cx="867532" cy="307777"/>
          </a:xfrm>
          <a:prstGeom prst="rect">
            <a:avLst/>
          </a:prstGeom>
          <a:noFill/>
          <a:ln w="12700">
            <a:solidFill>
              <a:srgbClr val="00B050"/>
            </a:solidFill>
          </a:ln>
        </p:spPr>
        <p:txBody>
          <a:bodyPr wrap="square" rtlCol="0">
            <a:spAutoFit/>
          </a:bodyPr>
          <a:lstStyle/>
          <a:p>
            <a:r>
              <a:rPr lang="es-CO" sz="1400" dirty="0"/>
              <a:t>+ 417%</a:t>
            </a:r>
          </a:p>
        </p:txBody>
      </p:sp>
      <p:sp>
        <p:nvSpPr>
          <p:cNvPr id="20" name="CuadroTexto 19"/>
          <p:cNvSpPr txBox="1"/>
          <p:nvPr/>
        </p:nvSpPr>
        <p:spPr>
          <a:xfrm>
            <a:off x="112958" y="4727367"/>
            <a:ext cx="814593" cy="307777"/>
          </a:xfrm>
          <a:prstGeom prst="rect">
            <a:avLst/>
          </a:prstGeom>
          <a:noFill/>
          <a:ln w="12700">
            <a:solidFill>
              <a:srgbClr val="00B050"/>
            </a:solidFill>
          </a:ln>
        </p:spPr>
        <p:txBody>
          <a:bodyPr wrap="square" rtlCol="0">
            <a:spAutoFit/>
          </a:bodyPr>
          <a:lstStyle/>
          <a:p>
            <a:r>
              <a:rPr lang="es-CO" sz="1400" dirty="0"/>
              <a:t>+ 54%</a:t>
            </a:r>
          </a:p>
        </p:txBody>
      </p:sp>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8383" y="2736281"/>
            <a:ext cx="3921617" cy="2614411"/>
          </a:xfrm>
          <a:prstGeom prst="rect">
            <a:avLst/>
          </a:prstGeom>
        </p:spPr>
      </p:pic>
    </p:spTree>
    <p:extLst>
      <p:ext uri="{BB962C8B-B14F-4D97-AF65-F5344CB8AC3E}">
        <p14:creationId xmlns:p14="http://schemas.microsoft.com/office/powerpoint/2010/main" val="261902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33</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2"/>
                </a:solidFill>
              </a:rPr>
              <a:t>Evolución de estrategias</a:t>
            </a:r>
          </a:p>
          <a:p>
            <a:pPr algn="l"/>
            <a:r>
              <a:rPr lang="es-ES" sz="2000" b="1" dirty="0">
                <a:solidFill>
                  <a:schemeClr val="accent2"/>
                </a:solidFill>
              </a:rPr>
              <a:t>Bicicleta</a:t>
            </a: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0" y="774671"/>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a:xfrm>
            <a:off x="2700013" y="1443048"/>
            <a:ext cx="3853187" cy="32803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2"/>
              </a:solidFill>
            </a:endParaRPr>
          </a:p>
        </p:txBody>
      </p:sp>
      <p:sp>
        <p:nvSpPr>
          <p:cNvPr id="4" name="CuadroTexto 3"/>
          <p:cNvSpPr txBox="1"/>
          <p:nvPr/>
        </p:nvSpPr>
        <p:spPr>
          <a:xfrm>
            <a:off x="2634889" y="1428702"/>
            <a:ext cx="3875809" cy="369332"/>
          </a:xfrm>
          <a:prstGeom prst="rect">
            <a:avLst/>
          </a:prstGeom>
          <a:noFill/>
        </p:spPr>
        <p:txBody>
          <a:bodyPr wrap="square" rtlCol="0">
            <a:spAutoFit/>
          </a:bodyPr>
          <a:lstStyle/>
          <a:p>
            <a:pPr algn="ctr"/>
            <a:r>
              <a:rPr lang="es-CO" dirty="0">
                <a:ln w="0"/>
                <a:solidFill>
                  <a:schemeClr val="accent1"/>
                </a:solidFill>
                <a:effectLst>
                  <a:outerShdw blurRad="38100" dist="25400" dir="5400000" algn="ctr" rotWithShape="0">
                    <a:srgbClr val="6E747A">
                      <a:alpha val="43000"/>
                    </a:srgbClr>
                  </a:outerShdw>
                </a:effectLst>
              </a:rPr>
              <a:t>Fomentar el uso de la bicicleta</a:t>
            </a:r>
          </a:p>
        </p:txBody>
      </p:sp>
      <p:pic>
        <p:nvPicPr>
          <p:cNvPr id="1026" name="Picture 2" descr="Image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654" y="2801903"/>
            <a:ext cx="1981340" cy="19813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696" y="2561145"/>
            <a:ext cx="1769206" cy="26468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p:cNvGraphicFramePr/>
          <p:nvPr>
            <p:extLst>
              <p:ext uri="{D42A27DB-BD31-4B8C-83A1-F6EECF244321}">
                <p14:modId xmlns:p14="http://schemas.microsoft.com/office/powerpoint/2010/main" val="3838834238"/>
              </p:ext>
            </p:extLst>
          </p:nvPr>
        </p:nvGraphicFramePr>
        <p:xfrm>
          <a:off x="0" y="2147662"/>
          <a:ext cx="9115578" cy="2008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Image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79693"/>
            <a:ext cx="2413001" cy="1809751"/>
          </a:xfrm>
          <a:prstGeom prst="rect">
            <a:avLst/>
          </a:prstGeom>
        </p:spPr>
      </p:pic>
      <p:pic>
        <p:nvPicPr>
          <p:cNvPr id="6" name="Imagen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3709" y="2612880"/>
            <a:ext cx="1861279" cy="2453765"/>
          </a:xfrm>
          <a:prstGeom prst="rect">
            <a:avLst/>
          </a:prstGeom>
        </p:spPr>
      </p:pic>
    </p:spTree>
    <p:extLst>
      <p:ext uri="{BB962C8B-B14F-4D97-AF65-F5344CB8AC3E}">
        <p14:creationId xmlns:p14="http://schemas.microsoft.com/office/powerpoint/2010/main" val="4197277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34</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2"/>
                </a:solidFill>
              </a:rPr>
              <a:t>Evolución de estrategias</a:t>
            </a:r>
          </a:p>
          <a:p>
            <a:pPr algn="l"/>
            <a:r>
              <a:rPr lang="es-ES" sz="2000" b="1" dirty="0">
                <a:solidFill>
                  <a:schemeClr val="accent2"/>
                </a:solidFill>
              </a:rPr>
              <a:t>Bicicleta</a:t>
            </a: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0" y="774671"/>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a:xfrm>
            <a:off x="2481225" y="1057499"/>
            <a:ext cx="4183138" cy="4827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2"/>
              </a:solidFill>
            </a:endParaRPr>
          </a:p>
        </p:txBody>
      </p:sp>
      <p:sp>
        <p:nvSpPr>
          <p:cNvPr id="4" name="CuadroTexto 3"/>
          <p:cNvSpPr txBox="1"/>
          <p:nvPr/>
        </p:nvSpPr>
        <p:spPr>
          <a:xfrm>
            <a:off x="2677391" y="1112230"/>
            <a:ext cx="3875809" cy="369332"/>
          </a:xfrm>
          <a:prstGeom prst="rect">
            <a:avLst/>
          </a:prstGeom>
          <a:noFill/>
        </p:spPr>
        <p:txBody>
          <a:bodyPr wrap="square" rtlCol="0">
            <a:spAutoFit/>
          </a:bodyPr>
          <a:lstStyle/>
          <a:p>
            <a:pPr algn="ctr"/>
            <a:r>
              <a:rPr lang="es-CO" dirty="0">
                <a:ln w="0"/>
                <a:solidFill>
                  <a:schemeClr val="accent1"/>
                </a:solidFill>
                <a:effectLst>
                  <a:outerShdw blurRad="38100" dist="25400" dir="5400000" algn="ctr" rotWithShape="0">
                    <a:srgbClr val="6E747A">
                      <a:alpha val="43000"/>
                    </a:srgbClr>
                  </a:outerShdw>
                </a:effectLst>
              </a:rPr>
              <a:t>Sistema de bicicletas compartidas</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61" y="1577184"/>
            <a:ext cx="2531109" cy="5195562"/>
          </a:xfrm>
          <a:prstGeom prst="rect">
            <a:avLst/>
          </a:prstGeom>
        </p:spPr>
      </p:pic>
      <p:sp>
        <p:nvSpPr>
          <p:cNvPr id="6" name="CuadroTexto 5"/>
          <p:cNvSpPr txBox="1"/>
          <p:nvPr/>
        </p:nvSpPr>
        <p:spPr>
          <a:xfrm>
            <a:off x="3503692" y="2626609"/>
            <a:ext cx="4494726" cy="25853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s-CO" dirty="0"/>
              <a:t>Del 4 de febrero al 25 de noviembre de 2015 se realizaron 910 viajes aproximadamente.</a:t>
            </a:r>
          </a:p>
          <a:p>
            <a:pPr marL="285750" indent="-285750" algn="just">
              <a:lnSpc>
                <a:spcPct val="150000"/>
              </a:lnSpc>
              <a:buFont typeface="Wingdings" panose="05000000000000000000" pitchFamily="2" charset="2"/>
              <a:buChar char="Ø"/>
            </a:pPr>
            <a:r>
              <a:rPr lang="es-CO" dirty="0"/>
              <a:t>252 solicitudes de personas diferentes. </a:t>
            </a:r>
          </a:p>
          <a:p>
            <a:pPr marL="285750" indent="-285750" algn="just">
              <a:lnSpc>
                <a:spcPct val="150000"/>
              </a:lnSpc>
              <a:buFont typeface="Wingdings" panose="05000000000000000000" pitchFamily="2" charset="2"/>
              <a:buChar char="Ø"/>
            </a:pPr>
            <a:r>
              <a:rPr lang="es-CO" dirty="0"/>
              <a:t>7 personas se convirtieron en usuarios permanentes.</a:t>
            </a:r>
          </a:p>
        </p:txBody>
      </p:sp>
    </p:spTree>
    <p:extLst>
      <p:ext uri="{BB962C8B-B14F-4D97-AF65-F5344CB8AC3E}">
        <p14:creationId xmlns:p14="http://schemas.microsoft.com/office/powerpoint/2010/main" val="1561618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35</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2"/>
                </a:solidFill>
              </a:rPr>
              <a:t>Evolución de estrategias</a:t>
            </a:r>
          </a:p>
          <a:p>
            <a:pPr algn="l"/>
            <a:r>
              <a:rPr lang="es-ES" sz="2000" b="1" dirty="0">
                <a:solidFill>
                  <a:schemeClr val="accent2"/>
                </a:solidFill>
              </a:rPr>
              <a:t>Bicicleta</a:t>
            </a: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0" y="774671"/>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a:xfrm>
            <a:off x="2481225" y="1057499"/>
            <a:ext cx="4183138" cy="4827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2"/>
              </a:solidFill>
            </a:endParaRPr>
          </a:p>
        </p:txBody>
      </p:sp>
      <p:sp>
        <p:nvSpPr>
          <p:cNvPr id="4" name="CuadroTexto 3"/>
          <p:cNvSpPr txBox="1"/>
          <p:nvPr/>
        </p:nvSpPr>
        <p:spPr>
          <a:xfrm>
            <a:off x="2677391" y="1112230"/>
            <a:ext cx="3875809" cy="369332"/>
          </a:xfrm>
          <a:prstGeom prst="rect">
            <a:avLst/>
          </a:prstGeom>
          <a:noFill/>
        </p:spPr>
        <p:txBody>
          <a:bodyPr wrap="square" rtlCol="0">
            <a:spAutoFit/>
          </a:bodyPr>
          <a:lstStyle/>
          <a:p>
            <a:pPr algn="ctr"/>
            <a:r>
              <a:rPr lang="es-CO" dirty="0" err="1">
                <a:ln w="0"/>
                <a:solidFill>
                  <a:schemeClr val="accent1"/>
                </a:solidFill>
                <a:effectLst>
                  <a:outerShdw blurRad="38100" dist="25400" dir="5400000" algn="ctr" rotWithShape="0">
                    <a:srgbClr val="6E747A">
                      <a:alpha val="43000"/>
                    </a:srgbClr>
                  </a:outerShdw>
                </a:effectLst>
              </a:rPr>
              <a:t>Biciparqueaderos</a:t>
            </a:r>
            <a:endParaRPr lang="es-CO" dirty="0">
              <a:ln w="0"/>
              <a:solidFill>
                <a:schemeClr val="accent1"/>
              </a:solidFill>
              <a:effectLst>
                <a:outerShdw blurRad="38100" dist="25400" dir="5400000" algn="ctr" rotWithShape="0">
                  <a:srgbClr val="6E747A">
                    <a:alpha val="43000"/>
                  </a:srgbClr>
                </a:outerShdw>
              </a:effectLst>
            </a:endParaRPr>
          </a:p>
        </p:txBody>
      </p:sp>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802" t="15435" r="7300" b="12973"/>
          <a:stretch/>
        </p:blipFill>
        <p:spPr bwMode="auto">
          <a:xfrm>
            <a:off x="471517" y="1851769"/>
            <a:ext cx="8202553" cy="446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1 Elipse"/>
          <p:cNvSpPr/>
          <p:nvPr/>
        </p:nvSpPr>
        <p:spPr>
          <a:xfrm>
            <a:off x="1542399" y="5169346"/>
            <a:ext cx="360040" cy="2160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12 Elipse"/>
          <p:cNvSpPr/>
          <p:nvPr/>
        </p:nvSpPr>
        <p:spPr>
          <a:xfrm>
            <a:off x="3797789" y="4953322"/>
            <a:ext cx="360040" cy="2160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12 Elipse"/>
          <p:cNvSpPr/>
          <p:nvPr/>
        </p:nvSpPr>
        <p:spPr>
          <a:xfrm>
            <a:off x="6553200" y="4663393"/>
            <a:ext cx="360040" cy="2160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2 Elipse"/>
          <p:cNvSpPr/>
          <p:nvPr/>
        </p:nvSpPr>
        <p:spPr>
          <a:xfrm>
            <a:off x="5332842" y="2100622"/>
            <a:ext cx="36004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848695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36</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2"/>
                </a:solidFill>
              </a:rPr>
              <a:t>Evolución de estrategias</a:t>
            </a:r>
          </a:p>
          <a:p>
            <a:pPr algn="l"/>
            <a:r>
              <a:rPr lang="es-ES" sz="2000" b="1" dirty="0">
                <a:solidFill>
                  <a:schemeClr val="accent2"/>
                </a:solidFill>
              </a:rPr>
              <a:t>Transporte público</a:t>
            </a: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0" y="774671"/>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a:xfrm>
            <a:off x="2481225" y="1057499"/>
            <a:ext cx="4183138" cy="4827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2"/>
              </a:solidFill>
            </a:endParaRPr>
          </a:p>
        </p:txBody>
      </p:sp>
      <p:sp>
        <p:nvSpPr>
          <p:cNvPr id="4" name="CuadroTexto 3"/>
          <p:cNvSpPr txBox="1"/>
          <p:nvPr/>
        </p:nvSpPr>
        <p:spPr>
          <a:xfrm>
            <a:off x="2677391" y="1112230"/>
            <a:ext cx="3875809" cy="369332"/>
          </a:xfrm>
          <a:prstGeom prst="rect">
            <a:avLst/>
          </a:prstGeom>
          <a:noFill/>
        </p:spPr>
        <p:txBody>
          <a:bodyPr wrap="square" rtlCol="0">
            <a:spAutoFit/>
          </a:bodyPr>
          <a:lstStyle/>
          <a:p>
            <a:pPr algn="ctr"/>
            <a:r>
              <a:rPr lang="es-CO" dirty="0">
                <a:ln w="0"/>
                <a:solidFill>
                  <a:schemeClr val="accent1"/>
                </a:solidFill>
                <a:effectLst>
                  <a:outerShdw blurRad="38100" dist="25400" dir="5400000" algn="ctr" rotWithShape="0">
                    <a:srgbClr val="6E747A">
                      <a:alpha val="43000"/>
                    </a:srgbClr>
                  </a:outerShdw>
                </a:effectLst>
              </a:rPr>
              <a:t>Tarjeta </a:t>
            </a:r>
            <a:r>
              <a:rPr lang="es-CO" dirty="0" err="1">
                <a:ln w="0"/>
                <a:solidFill>
                  <a:schemeClr val="accent1"/>
                </a:solidFill>
                <a:effectLst>
                  <a:outerShdw blurRad="38100" dist="25400" dir="5400000" algn="ctr" rotWithShape="0">
                    <a:srgbClr val="6E747A">
                      <a:alpha val="43000"/>
                    </a:srgbClr>
                  </a:outerShdw>
                </a:effectLst>
              </a:rPr>
              <a:t>TuLlave</a:t>
            </a:r>
            <a:endParaRPr lang="es-CO"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747" y="1577184"/>
            <a:ext cx="2301587" cy="4987868"/>
          </a:xfrm>
          <a:prstGeom prst="rect">
            <a:avLst/>
          </a:prstGeom>
        </p:spPr>
      </p:pic>
      <p:sp>
        <p:nvSpPr>
          <p:cNvPr id="6" name="CuadroTexto 5"/>
          <p:cNvSpPr txBox="1"/>
          <p:nvPr/>
        </p:nvSpPr>
        <p:spPr>
          <a:xfrm>
            <a:off x="239698" y="5530840"/>
            <a:ext cx="4331278" cy="923330"/>
          </a:xfrm>
          <a:prstGeom prst="rect">
            <a:avLst/>
          </a:prstGeom>
          <a:noFill/>
        </p:spPr>
        <p:txBody>
          <a:bodyPr wrap="square" rtlCol="0">
            <a:spAutoFit/>
          </a:bodyPr>
          <a:lstStyle/>
          <a:p>
            <a:r>
              <a:rPr lang="es-CO" dirty="0"/>
              <a:t>Tanto el número de recargas como el valor total de las mismas ha aumentado en el punto disponible en la Universidad.</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794" y="5421637"/>
            <a:ext cx="1087078" cy="1117275"/>
          </a:xfrm>
          <a:prstGeom prst="rect">
            <a:avLst/>
          </a:prstGeom>
        </p:spPr>
      </p:pic>
      <p:graphicFrame>
        <p:nvGraphicFramePr>
          <p:cNvPr id="17" name="Gráfico 16"/>
          <p:cNvGraphicFramePr>
            <a:graphicFrameLocks/>
          </p:cNvGraphicFramePr>
          <p:nvPr>
            <p:extLst>
              <p:ext uri="{D42A27DB-BD31-4B8C-83A1-F6EECF244321}">
                <p14:modId xmlns:p14="http://schemas.microsoft.com/office/powerpoint/2010/main" val="2534357923"/>
              </p:ext>
            </p:extLst>
          </p:nvPr>
        </p:nvGraphicFramePr>
        <p:xfrm>
          <a:off x="1" y="1733607"/>
          <a:ext cx="5510462" cy="349301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811901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37</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2"/>
                </a:solidFill>
              </a:rPr>
              <a:t>Evolución de estrategias</a:t>
            </a:r>
          </a:p>
          <a:p>
            <a:pPr algn="l"/>
            <a:r>
              <a:rPr lang="es-ES" sz="2000" b="1" dirty="0">
                <a:solidFill>
                  <a:schemeClr val="accent2"/>
                </a:solidFill>
              </a:rPr>
              <a:t>Transporte compartido</a:t>
            </a: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299" t="-13246" r="14138" b="13246"/>
          <a:stretch/>
        </p:blipFill>
        <p:spPr bwMode="auto">
          <a:xfrm>
            <a:off x="0" y="774671"/>
            <a:ext cx="1346716"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a:xfrm>
            <a:off x="2481225" y="1057499"/>
            <a:ext cx="4183138" cy="4827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2"/>
              </a:solidFill>
            </a:endParaRPr>
          </a:p>
        </p:txBody>
      </p:sp>
      <p:sp>
        <p:nvSpPr>
          <p:cNvPr id="4" name="CuadroTexto 3"/>
          <p:cNvSpPr txBox="1"/>
          <p:nvPr/>
        </p:nvSpPr>
        <p:spPr>
          <a:xfrm>
            <a:off x="2677391" y="1112230"/>
            <a:ext cx="3875809" cy="369332"/>
          </a:xfrm>
          <a:prstGeom prst="rect">
            <a:avLst/>
          </a:prstGeom>
          <a:noFill/>
        </p:spPr>
        <p:txBody>
          <a:bodyPr wrap="square" rtlCol="0">
            <a:spAutoFit/>
          </a:bodyPr>
          <a:lstStyle/>
          <a:p>
            <a:pPr algn="ctr"/>
            <a:r>
              <a:rPr lang="es-CO" dirty="0">
                <a:ln w="0"/>
                <a:solidFill>
                  <a:schemeClr val="accent1"/>
                </a:solidFill>
                <a:effectLst>
                  <a:outerShdw blurRad="38100" dist="25400" dir="5400000" algn="ctr" rotWithShape="0">
                    <a:srgbClr val="6E747A">
                      <a:alpha val="43000"/>
                    </a:srgbClr>
                  </a:outerShdw>
                </a:effectLst>
              </a:rPr>
              <a:t>Camionetas y mini </a:t>
            </a:r>
            <a:r>
              <a:rPr lang="es-CO" dirty="0" err="1">
                <a:ln w="0"/>
                <a:solidFill>
                  <a:schemeClr val="accent1"/>
                </a:solidFill>
                <a:effectLst>
                  <a:outerShdw blurRad="38100" dist="25400" dir="5400000" algn="ctr" rotWithShape="0">
                    <a:srgbClr val="6E747A">
                      <a:alpha val="43000"/>
                    </a:srgbClr>
                  </a:outerShdw>
                </a:effectLst>
              </a:rPr>
              <a:t>vans</a:t>
            </a:r>
            <a:endParaRPr lang="es-CO" dirty="0">
              <a:ln w="0"/>
              <a:solidFill>
                <a:schemeClr val="accent1"/>
              </a:solidFill>
              <a:effectLst>
                <a:outerShdw blurRad="38100" dist="25400" dir="5400000" algn="ctr" rotWithShape="0">
                  <a:srgbClr val="6E747A">
                    <a:alpha val="43000"/>
                  </a:srgbClr>
                </a:outerShdw>
              </a:effectLst>
            </a:endParaRPr>
          </a:p>
        </p:txBody>
      </p:sp>
      <p:graphicFrame>
        <p:nvGraphicFramePr>
          <p:cNvPr id="11" name="Gráfico 10"/>
          <p:cNvGraphicFramePr>
            <a:graphicFrameLocks/>
          </p:cNvGraphicFramePr>
          <p:nvPr>
            <p:extLst>
              <p:ext uri="{D42A27DB-BD31-4B8C-83A1-F6EECF244321}">
                <p14:modId xmlns:p14="http://schemas.microsoft.com/office/powerpoint/2010/main" val="2106206884"/>
              </p:ext>
            </p:extLst>
          </p:nvPr>
        </p:nvGraphicFramePr>
        <p:xfrm>
          <a:off x="0" y="2217806"/>
          <a:ext cx="5093495" cy="3224442"/>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253" y="2387356"/>
            <a:ext cx="1522747" cy="1410921"/>
          </a:xfrm>
          <a:prstGeom prst="rect">
            <a:avLst/>
          </a:prstGeom>
        </p:spPr>
      </p:pic>
      <p:sp>
        <p:nvSpPr>
          <p:cNvPr id="7" name="CuadroTexto 6"/>
          <p:cNvSpPr txBox="1"/>
          <p:nvPr/>
        </p:nvSpPr>
        <p:spPr>
          <a:xfrm>
            <a:off x="5808181" y="4172546"/>
            <a:ext cx="2100888" cy="923330"/>
          </a:xfrm>
          <a:prstGeom prst="rect">
            <a:avLst/>
          </a:prstGeom>
          <a:solidFill>
            <a:schemeClr val="accent3"/>
          </a:solidFill>
        </p:spPr>
        <p:txBody>
          <a:bodyPr wrap="square" rtlCol="0">
            <a:spAutoFit/>
          </a:bodyPr>
          <a:lstStyle/>
          <a:p>
            <a:pPr algn="ctr"/>
            <a:r>
              <a:rPr lang="es-CO" dirty="0"/>
              <a:t>Los servicios compartidos están disminuyendo</a:t>
            </a:r>
          </a:p>
        </p:txBody>
      </p:sp>
    </p:spTree>
    <p:extLst>
      <p:ext uri="{BB962C8B-B14F-4D97-AF65-F5344CB8AC3E}">
        <p14:creationId xmlns:p14="http://schemas.microsoft.com/office/powerpoint/2010/main" val="3021586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052736"/>
            <a:ext cx="6357392" cy="504056"/>
          </a:xfrm>
        </p:spPr>
        <p:txBody>
          <a:bodyPr>
            <a:normAutofit/>
          </a:bodyPr>
          <a:lstStyle/>
          <a:p>
            <a:pPr marL="0" indent="0">
              <a:buNone/>
            </a:pPr>
            <a:r>
              <a:rPr lang="es-CO" sz="2400" b="1" dirty="0"/>
              <a:t>Tipología de estrategias</a:t>
            </a:r>
            <a:endParaRPr lang="es-CO" sz="2400" dirty="0"/>
          </a:p>
        </p:txBody>
      </p:sp>
      <p:graphicFrame>
        <p:nvGraphicFramePr>
          <p:cNvPr id="4" name="Diagrama 2"/>
          <p:cNvGraphicFramePr/>
          <p:nvPr>
            <p:extLst>
              <p:ext uri="{D42A27DB-BD31-4B8C-83A1-F6EECF244321}">
                <p14:modId xmlns:p14="http://schemas.microsoft.com/office/powerpoint/2010/main" val="1198806789"/>
              </p:ext>
            </p:extLst>
          </p:nvPr>
        </p:nvGraphicFramePr>
        <p:xfrm>
          <a:off x="1259632" y="1700808"/>
          <a:ext cx="648072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7353C6B7-5DFA-4C37-A035-BDCADF9A1CC1}" type="slidenum">
              <a:rPr lang="es-ES" smtClean="0"/>
              <a:pPr/>
              <a:t>38</a:t>
            </a:fld>
            <a:endParaRPr lang="es-ES"/>
          </a:p>
        </p:txBody>
      </p:sp>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2400" y="157657"/>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707" t="3512" r="28567"/>
          <a:stretch/>
        </p:blipFill>
        <p:spPr bwMode="auto">
          <a:xfrm>
            <a:off x="6378" y="673123"/>
            <a:ext cx="1269241" cy="1225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7 Título"/>
          <p:cNvSpPr txBox="1">
            <a:spLocks/>
          </p:cNvSpPr>
          <p:nvPr/>
        </p:nvSpPr>
        <p:spPr>
          <a:xfrm>
            <a:off x="-22346" y="135138"/>
            <a:ext cx="4928636" cy="6605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chemeClr val="accent4">
                    <a:lumMod val="50000"/>
                  </a:schemeClr>
                </a:solidFill>
              </a:rPr>
              <a:t>Formulación de estrategias</a:t>
            </a:r>
          </a:p>
        </p:txBody>
      </p:sp>
    </p:spTree>
    <p:extLst>
      <p:ext uri="{BB962C8B-B14F-4D97-AF65-F5344CB8AC3E}">
        <p14:creationId xmlns:p14="http://schemas.microsoft.com/office/powerpoint/2010/main" val="1353784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0"/>
            <a:ext cx="6804248" cy="562074"/>
          </a:xfrm>
          <a:ln>
            <a:solidFill>
              <a:srgbClr val="C00000"/>
            </a:solidFill>
          </a:ln>
        </p:spPr>
        <p:style>
          <a:lnRef idx="2">
            <a:schemeClr val="accent1"/>
          </a:lnRef>
          <a:fillRef idx="1">
            <a:schemeClr val="lt1"/>
          </a:fillRef>
          <a:effectRef idx="0">
            <a:schemeClr val="accent1"/>
          </a:effectRef>
          <a:fontRef idx="minor">
            <a:schemeClr val="dk1"/>
          </a:fontRef>
        </p:style>
        <p:txBody>
          <a:bodyPr>
            <a:noAutofit/>
          </a:bodyPr>
          <a:lstStyle/>
          <a:p>
            <a:pPr algn="r"/>
            <a:r>
              <a:rPr lang="es-CO" sz="2800" b="1" dirty="0">
                <a:solidFill>
                  <a:schemeClr val="tx1">
                    <a:lumMod val="65000"/>
                    <a:lumOff val="35000"/>
                  </a:schemeClr>
                </a:solidFill>
              </a:rPr>
              <a:t>Uso eficiente del automóvil</a:t>
            </a:r>
          </a:p>
        </p:txBody>
      </p:sp>
      <p:sp>
        <p:nvSpPr>
          <p:cNvPr id="3" name="Content Placeholder 2"/>
          <p:cNvSpPr>
            <a:spLocks noGrp="1"/>
          </p:cNvSpPr>
          <p:nvPr>
            <p:ph idx="1"/>
          </p:nvPr>
        </p:nvSpPr>
        <p:spPr>
          <a:xfrm>
            <a:off x="216310" y="704010"/>
            <a:ext cx="8229600" cy="360040"/>
          </a:xfrm>
        </p:spPr>
        <p:txBody>
          <a:bodyPr>
            <a:normAutofit/>
          </a:bodyPr>
          <a:lstStyle/>
          <a:p>
            <a:pPr marL="0" indent="0">
              <a:buNone/>
            </a:pPr>
            <a:r>
              <a:rPr lang="es-CO" sz="1600" b="1" u="sng" dirty="0"/>
              <a:t>Propuesta 1: Portal de </a:t>
            </a:r>
            <a:r>
              <a:rPr lang="es-CO" sz="1600" b="1" u="sng" dirty="0" err="1"/>
              <a:t>Carpooling</a:t>
            </a:r>
            <a:endParaRPr lang="es-CO" sz="1600" b="1" i="1" dirty="0">
              <a:solidFill>
                <a:srgbClr val="FF0000"/>
              </a:solidFill>
            </a:endParaRPr>
          </a:p>
        </p:txBody>
      </p:sp>
      <p:sp>
        <p:nvSpPr>
          <p:cNvPr id="4" name="TextBox 3"/>
          <p:cNvSpPr txBox="1"/>
          <p:nvPr/>
        </p:nvSpPr>
        <p:spPr>
          <a:xfrm>
            <a:off x="216310" y="1100959"/>
            <a:ext cx="8712968" cy="2015936"/>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_tradnl" sz="1250" b="1" dirty="0"/>
              <a:t>Descripción:</a:t>
            </a:r>
          </a:p>
          <a:p>
            <a:pPr marL="171450" indent="-171450">
              <a:buFont typeface="Arial" panose="020B0604020202020204" pitchFamily="34" charset="0"/>
              <a:buChar char="•"/>
            </a:pPr>
            <a:r>
              <a:rPr lang="es-CO" sz="1250" dirty="0"/>
              <a:t>La práctica de “</a:t>
            </a:r>
            <a:r>
              <a:rPr lang="es-CO" sz="1250" dirty="0" err="1"/>
              <a:t>carpooling</a:t>
            </a:r>
            <a:r>
              <a:rPr lang="es-CO" sz="1250" dirty="0"/>
              <a:t>” se da espontáneamente entre empelados y estudiantes conocidos o amigos, sin embargo, es indispensable encontrar la manera de que:</a:t>
            </a:r>
          </a:p>
          <a:p>
            <a:pPr marL="628650" lvl="1" indent="-171450">
              <a:buFont typeface="Arial" panose="020B0604020202020204" pitchFamily="34" charset="0"/>
              <a:buChar char="•"/>
            </a:pPr>
            <a:r>
              <a:rPr lang="es-CO" sz="1250" dirty="0"/>
              <a:t>Personas de diferentes sectores de la Universidad que no se conocen y tienen rutas de viaje comunes, puedan compartir el carro.</a:t>
            </a:r>
          </a:p>
          <a:p>
            <a:pPr marL="628650" lvl="1" indent="-171450">
              <a:buFont typeface="Arial" panose="020B0604020202020204" pitchFamily="34" charset="0"/>
              <a:buChar char="•"/>
            </a:pPr>
            <a:r>
              <a:rPr lang="es-CO" sz="1250" dirty="0"/>
              <a:t>Aquellas personas dispuestas a compartir su carro (91,1% de los conductores) informen a sus potenciales pasajeros las características de su oferta de viaje, tales como horario, ruta, número de cupos disponibles, y si está dispuesto a cobrar por el viaje y cuánto. </a:t>
            </a:r>
          </a:p>
          <a:p>
            <a:pPr marL="628650" lvl="1" indent="-171450">
              <a:buFont typeface="Arial" panose="020B0604020202020204" pitchFamily="34" charset="0"/>
              <a:buChar char="•"/>
            </a:pPr>
            <a:r>
              <a:rPr lang="es-CO" sz="1250" dirty="0"/>
              <a:t>Pasajeros y conductores cuenten con un canal de comunicación seguro que les permita coordinar satisfactoriamente el viaje.</a:t>
            </a:r>
            <a:endParaRPr lang="es-ES_tradnl" sz="1250" dirty="0"/>
          </a:p>
        </p:txBody>
      </p:sp>
      <p:graphicFrame>
        <p:nvGraphicFramePr>
          <p:cNvPr id="10" name="Table 9"/>
          <p:cNvGraphicFramePr>
            <a:graphicFrameLocks noGrp="1"/>
          </p:cNvGraphicFramePr>
          <p:nvPr>
            <p:extLst>
              <p:ext uri="{D42A27DB-BD31-4B8C-83A1-F6EECF244321}">
                <p14:modId xmlns:p14="http://schemas.microsoft.com/office/powerpoint/2010/main" val="4161902791"/>
              </p:ext>
            </p:extLst>
          </p:nvPr>
        </p:nvGraphicFramePr>
        <p:xfrm>
          <a:off x="216310" y="3177963"/>
          <a:ext cx="8712968" cy="3345247"/>
        </p:xfrm>
        <a:graphic>
          <a:graphicData uri="http://schemas.openxmlformats.org/drawingml/2006/table">
            <a:tbl>
              <a:tblPr firstRow="1" bandRow="1">
                <a:tableStyleId>{1FECB4D8-DB02-4DC6-A0A2-4F2EBAE1DC90}</a:tableStyleId>
              </a:tblPr>
              <a:tblGrid>
                <a:gridCol w="1824838">
                  <a:extLst>
                    <a:ext uri="{9D8B030D-6E8A-4147-A177-3AD203B41FA5}">
                      <a16:colId xmlns:a16="http://schemas.microsoft.com/office/drawing/2014/main" val="20000"/>
                    </a:ext>
                  </a:extLst>
                </a:gridCol>
                <a:gridCol w="6888130">
                  <a:extLst>
                    <a:ext uri="{9D8B030D-6E8A-4147-A177-3AD203B41FA5}">
                      <a16:colId xmlns:a16="http://schemas.microsoft.com/office/drawing/2014/main" val="20001"/>
                    </a:ext>
                  </a:extLst>
                </a:gridCol>
              </a:tblGrid>
              <a:tr h="255685">
                <a:tc>
                  <a:txBody>
                    <a:bodyPr/>
                    <a:lstStyle/>
                    <a:p>
                      <a:pPr algn="just"/>
                      <a:r>
                        <a:rPr lang="es-CO" sz="1300" noProof="0" dirty="0"/>
                        <a:t>Componente</a:t>
                      </a:r>
                    </a:p>
                  </a:txBody>
                  <a:tcPr/>
                </a:tc>
                <a:tc>
                  <a:txBody>
                    <a:bodyPr/>
                    <a:lstStyle/>
                    <a:p>
                      <a:pPr algn="just"/>
                      <a:r>
                        <a:rPr lang="es-CO" sz="1300" noProof="0" dirty="0"/>
                        <a:t>Descripción</a:t>
                      </a:r>
                    </a:p>
                  </a:txBody>
                  <a:tcPr/>
                </a:tc>
                <a:extLst>
                  <a:ext uri="{0D108BD9-81ED-4DB2-BD59-A6C34878D82A}">
                    <a16:rowId xmlns:a16="http://schemas.microsoft.com/office/drawing/2014/main" val="10000"/>
                  </a:ext>
                </a:extLst>
              </a:tr>
              <a:tr h="1401646">
                <a:tc>
                  <a:txBody>
                    <a:bodyPr/>
                    <a:lstStyle/>
                    <a:p>
                      <a:pPr lvl="0" algn="just"/>
                      <a:endParaRPr lang="es-CO" sz="1100" noProof="0" dirty="0"/>
                    </a:p>
                    <a:p>
                      <a:pPr lvl="0" algn="just"/>
                      <a:endParaRPr lang="es-CO" sz="1100" noProof="0" dirty="0"/>
                    </a:p>
                    <a:p>
                      <a:pPr lvl="0" algn="just"/>
                      <a:endParaRPr lang="es-CO" sz="1100" noProof="0" dirty="0"/>
                    </a:p>
                    <a:p>
                      <a:pPr lvl="0" algn="just"/>
                      <a:r>
                        <a:rPr lang="es-CO" sz="1100" noProof="0" dirty="0"/>
                        <a:t>Comunicación/divulgación</a:t>
                      </a:r>
                    </a:p>
                  </a:txBody>
                  <a:tcPr/>
                </a:tc>
                <a:tc>
                  <a:txBody>
                    <a:bodyPr/>
                    <a:lstStyle/>
                    <a:p>
                      <a:pPr algn="just"/>
                      <a:r>
                        <a:rPr lang="es-CO" sz="1100" kern="1200" dirty="0">
                          <a:effectLst/>
                        </a:rPr>
                        <a:t>La estrategia de comunicación y divulgación es un elemento clave de este programa, siendo la base de su éxito. </a:t>
                      </a:r>
                    </a:p>
                    <a:p>
                      <a:pPr algn="just"/>
                      <a:r>
                        <a:rPr lang="es-CO" sz="1100" kern="1200" dirty="0">
                          <a:effectLst/>
                        </a:rPr>
                        <a:t>Los espacios de socialización de información como la página web, el</a:t>
                      </a:r>
                      <a:r>
                        <a:rPr lang="es-CO" sz="1100" kern="1200" baseline="0" dirty="0">
                          <a:effectLst/>
                        </a:rPr>
                        <a:t> correo electrónico, las redes sociales, </a:t>
                      </a:r>
                      <a:r>
                        <a:rPr lang="es-CO" sz="1100" kern="1200" dirty="0">
                          <a:effectLst/>
                        </a:rPr>
                        <a:t>o la intranet, permiten a los empleados y estudiantes conocer las características y beneficios del programa, lo cual incentiva su participación. </a:t>
                      </a:r>
                    </a:p>
                    <a:p>
                      <a:pPr algn="just"/>
                      <a:r>
                        <a:rPr lang="es-CO" sz="1100" kern="1200" dirty="0">
                          <a:effectLst/>
                        </a:rPr>
                        <a:t>Comunicar los términos del programa en el cual se dejan claras las responsabilidades de los participantes y de la Universidad.</a:t>
                      </a:r>
                    </a:p>
                    <a:p>
                      <a:pPr algn="just"/>
                      <a:r>
                        <a:rPr lang="es-CO" sz="1100" kern="1200" noProof="0" dirty="0">
                          <a:solidFill>
                            <a:prstClr val="black"/>
                          </a:solidFill>
                          <a:effectLst/>
                          <a:latin typeface="+mn-lt"/>
                        </a:rPr>
                        <a:t>Aprovechar las herramientas tecnológicas</a:t>
                      </a:r>
                      <a:r>
                        <a:rPr lang="es-CO" sz="1100" kern="1200" baseline="0" noProof="0" dirty="0">
                          <a:solidFill>
                            <a:prstClr val="black"/>
                          </a:solidFill>
                          <a:effectLst/>
                          <a:latin typeface="+mn-lt"/>
                        </a:rPr>
                        <a:t> para lograr un mayor impacto entre el personal administrativo.</a:t>
                      </a:r>
                      <a:endParaRPr lang="es-CO" sz="1200" noProof="0" dirty="0">
                        <a:solidFill>
                          <a:prstClr val="black"/>
                        </a:solidFill>
                        <a:latin typeface="+mn-lt"/>
                      </a:endParaRPr>
                    </a:p>
                  </a:txBody>
                  <a:tcPr/>
                </a:tc>
                <a:extLst>
                  <a:ext uri="{0D108BD9-81ED-4DB2-BD59-A6C34878D82A}">
                    <a16:rowId xmlns:a16="http://schemas.microsoft.com/office/drawing/2014/main" val="10001"/>
                  </a:ext>
                </a:extLst>
              </a:tr>
              <a:tr h="649817">
                <a:tc>
                  <a:txBody>
                    <a:bodyPr/>
                    <a:lstStyle/>
                    <a:p>
                      <a:pPr lvl="0" algn="just"/>
                      <a:endParaRPr lang="es-CO" sz="1100" noProof="0" dirty="0"/>
                    </a:p>
                    <a:p>
                      <a:pPr lvl="0" algn="just"/>
                      <a:r>
                        <a:rPr lang="es-CO" sz="1100" noProof="0" dirty="0"/>
                        <a:t>Infraestructura</a:t>
                      </a:r>
                    </a:p>
                  </a:txBody>
                  <a:tcPr/>
                </a:tc>
                <a:tc>
                  <a:txBody>
                    <a:bodyPr/>
                    <a:lstStyle/>
                    <a:p>
                      <a:pPr algn="just"/>
                      <a:r>
                        <a:rPr lang="es-CO" sz="1100" kern="1200" dirty="0">
                          <a:effectLst/>
                        </a:rPr>
                        <a:t>La adecuación de parqueaderos preferenciales para los “</a:t>
                      </a:r>
                      <a:r>
                        <a:rPr lang="es-CO" sz="1100" kern="1200" dirty="0" err="1">
                          <a:effectLst/>
                        </a:rPr>
                        <a:t>carpooleros</a:t>
                      </a:r>
                      <a:r>
                        <a:rPr lang="es-CO" sz="1100" kern="1200" dirty="0">
                          <a:effectLst/>
                        </a:rPr>
                        <a:t>” hace que las personas se sientan motivadas y tengan incentivos para compartir su carro y dejar de viajar solas. Asegurarle un cupo de estacionamiento a quien comparte su carro le da un nivel de preferencia sobre aquellos que no lo hacen. </a:t>
                      </a:r>
                      <a:endParaRPr lang="es-CO" sz="1000" noProof="0" dirty="0">
                        <a:solidFill>
                          <a:prstClr val="black"/>
                        </a:solidFill>
                        <a:latin typeface="+mn-lt"/>
                      </a:endParaRPr>
                    </a:p>
                  </a:txBody>
                  <a:tcPr/>
                </a:tc>
                <a:extLst>
                  <a:ext uri="{0D108BD9-81ED-4DB2-BD59-A6C34878D82A}">
                    <a16:rowId xmlns:a16="http://schemas.microsoft.com/office/drawing/2014/main" val="10002"/>
                  </a:ext>
                </a:extLst>
              </a:tr>
              <a:tr h="486655">
                <a:tc>
                  <a:txBody>
                    <a:bodyPr/>
                    <a:lstStyle/>
                    <a:p>
                      <a:pPr lvl="0" algn="just"/>
                      <a:r>
                        <a:rPr lang="es-CO" sz="1100" noProof="0" dirty="0"/>
                        <a:t>Impactos</a:t>
                      </a:r>
                    </a:p>
                  </a:txBody>
                  <a:tcPr/>
                </a:tc>
                <a:tc>
                  <a:txBody>
                    <a:bodyPr/>
                    <a:lstStyle/>
                    <a:p>
                      <a:pPr algn="just"/>
                      <a:r>
                        <a:rPr lang="es-CO" sz="1100" noProof="0" dirty="0">
                          <a:solidFill>
                            <a:prstClr val="black"/>
                          </a:solidFill>
                          <a:latin typeface="+mn-lt"/>
                        </a:rPr>
                        <a:t>Disminuir la Huella de Carbono y la Huella Energética al</a:t>
                      </a:r>
                      <a:r>
                        <a:rPr lang="es-CO" sz="1100" baseline="0" noProof="0" dirty="0">
                          <a:solidFill>
                            <a:prstClr val="black"/>
                          </a:solidFill>
                          <a:latin typeface="+mn-lt"/>
                        </a:rPr>
                        <a:t> aumentar la ocupación por vehículo, dividiendo las emisiones y el consumo entre más personas.</a:t>
                      </a:r>
                      <a:endParaRPr lang="es-CO" sz="1100" noProof="0" dirty="0">
                        <a:solidFill>
                          <a:prstClr val="black"/>
                        </a:solidFill>
                        <a:latin typeface="+mn-lt"/>
                      </a:endParaRPr>
                    </a:p>
                  </a:txBody>
                  <a:tcPr/>
                </a:tc>
                <a:extLst>
                  <a:ext uri="{0D108BD9-81ED-4DB2-BD59-A6C34878D82A}">
                    <a16:rowId xmlns:a16="http://schemas.microsoft.com/office/drawing/2014/main" val="10004"/>
                  </a:ext>
                </a:extLst>
              </a:tr>
              <a:tr h="486655">
                <a:tc>
                  <a:txBody>
                    <a:bodyPr/>
                    <a:lstStyle/>
                    <a:p>
                      <a:pPr lvl="0" algn="just"/>
                      <a:r>
                        <a:rPr lang="es-CO" sz="1100" noProof="0" dirty="0"/>
                        <a:t>Tecnologías</a:t>
                      </a:r>
                    </a:p>
                  </a:txBody>
                  <a:tcPr/>
                </a:tc>
                <a:tc>
                  <a:txBody>
                    <a:bodyPr/>
                    <a:lstStyle/>
                    <a:p>
                      <a:pPr algn="just"/>
                      <a:r>
                        <a:rPr lang="es-CO" sz="1100" noProof="0" dirty="0">
                          <a:solidFill>
                            <a:prstClr val="black"/>
                          </a:solidFill>
                          <a:latin typeface="+mn-lt"/>
                        </a:rPr>
                        <a:t>Para</a:t>
                      </a:r>
                      <a:r>
                        <a:rPr lang="es-CO" sz="1100" baseline="0" noProof="0" dirty="0">
                          <a:solidFill>
                            <a:prstClr val="black"/>
                          </a:solidFill>
                          <a:latin typeface="+mn-lt"/>
                        </a:rPr>
                        <a:t> conectar personas para que realicen sus viajes se pueden utilizar grupos en páginas de redes sociales, como Facebook, o aplicaciones para dispositivos móviles.</a:t>
                      </a:r>
                      <a:endParaRPr lang="es-CO" sz="1100" noProof="0" dirty="0">
                        <a:solidFill>
                          <a:prstClr val="black"/>
                        </a:solidFill>
                        <a:latin typeface="+mn-lt"/>
                      </a:endParaRPr>
                    </a:p>
                  </a:txBody>
                  <a:tcPr/>
                </a:tc>
                <a:extLst>
                  <a:ext uri="{0D108BD9-81ED-4DB2-BD59-A6C34878D82A}">
                    <a16:rowId xmlns:a16="http://schemas.microsoft.com/office/drawing/2014/main" val="2768160881"/>
                  </a:ext>
                </a:extLst>
              </a:tr>
            </a:tbl>
          </a:graphicData>
        </a:graphic>
      </p:graphicFrame>
      <p:sp>
        <p:nvSpPr>
          <p:cNvPr id="12" name="11 Marcador de número de diapositiva"/>
          <p:cNvSpPr>
            <a:spLocks noGrp="1"/>
          </p:cNvSpPr>
          <p:nvPr>
            <p:ph type="sldNum" sz="quarter" idx="12"/>
          </p:nvPr>
        </p:nvSpPr>
        <p:spPr/>
        <p:txBody>
          <a:bodyPr/>
          <a:lstStyle/>
          <a:p>
            <a:fld id="{7353C6B7-5DFA-4C37-A035-BDCADF9A1CC1}" type="slidenum">
              <a:rPr lang="es-ES" smtClean="0"/>
              <a:pPr/>
              <a:t>39</a:t>
            </a:fld>
            <a:endParaRPr lang="es-ES"/>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684"/>
            <a:ext cx="755576" cy="595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916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779463" y="1714488"/>
            <a:ext cx="7583488" cy="4242560"/>
          </a:xfrm>
          <a:prstGeom prst="rect">
            <a:avLst/>
          </a:prstGeom>
        </p:spPr>
        <p:txBody>
          <a:bodyPr vert="horz" lIns="91440" tIns="45720" rIns="91440" bIns="45720" rtlCol="0">
            <a:normAutofit/>
          </a:bodyPr>
          <a:lstStyle/>
          <a:p>
            <a:pPr algn="just">
              <a:buClr>
                <a:srgbClr val="0070C0"/>
              </a:buClr>
              <a:buFont typeface="Calibri" pitchFamily="34" charset="0"/>
              <a:buChar char="→"/>
            </a:pPr>
            <a:endParaRPr lang="es-ES_tradnl" sz="2400" dirty="0"/>
          </a:p>
        </p:txBody>
      </p:sp>
      <p:sp>
        <p:nvSpPr>
          <p:cNvPr id="6" name="5 Marcador de número de diapositiva"/>
          <p:cNvSpPr>
            <a:spLocks noGrp="1"/>
          </p:cNvSpPr>
          <p:nvPr>
            <p:ph type="sldNum" sz="quarter" idx="12"/>
          </p:nvPr>
        </p:nvSpPr>
        <p:spPr/>
        <p:txBody>
          <a:bodyPr/>
          <a:lstStyle/>
          <a:p>
            <a:fld id="{7353C6B7-5DFA-4C37-A035-BDCADF9A1CC1}" type="slidenum">
              <a:rPr lang="es-ES" smtClean="0"/>
              <a:pPr/>
              <a:t>4</a:t>
            </a:fld>
            <a:endParaRPr lang="es-ES" dirty="0"/>
          </a:p>
        </p:txBody>
      </p:sp>
      <p:graphicFrame>
        <p:nvGraphicFramePr>
          <p:cNvPr id="10" name="4 Marcador de contenido"/>
          <p:cNvGraphicFramePr>
            <a:graphicFrameLocks noGrp="1"/>
          </p:cNvGraphicFramePr>
          <p:nvPr>
            <p:ph idx="1"/>
            <p:extLst>
              <p:ext uri="{D42A27DB-BD31-4B8C-83A1-F6EECF244321}">
                <p14:modId xmlns:p14="http://schemas.microsoft.com/office/powerpoint/2010/main" val="2655764950"/>
              </p:ext>
            </p:extLst>
          </p:nvPr>
        </p:nvGraphicFramePr>
        <p:xfrm>
          <a:off x="311956" y="980728"/>
          <a:ext cx="8508515" cy="5391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7 Título"/>
          <p:cNvSpPr txBox="1">
            <a:spLocks/>
          </p:cNvSpPr>
          <p:nvPr/>
        </p:nvSpPr>
        <p:spPr>
          <a:xfrm>
            <a:off x="-35476" y="146258"/>
            <a:ext cx="4332643" cy="6605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26A52"/>
                </a:solidFill>
              </a:rPr>
              <a:t>El proyecto de PEMS: Actividades generales</a:t>
            </a:r>
            <a:br>
              <a:rPr lang="es-ES" sz="2400" dirty="0">
                <a:solidFill>
                  <a:srgbClr val="007F9C"/>
                </a:solidFill>
                <a:latin typeface="Mentone Lig" pitchFamily="34" charset="0"/>
              </a:rPr>
            </a:br>
            <a:endParaRPr lang="es-ES" sz="1600" dirty="0">
              <a:solidFill>
                <a:schemeClr val="tx1">
                  <a:lumMod val="85000"/>
                  <a:lumOff val="15000"/>
                </a:schemeClr>
              </a:solidFill>
            </a:endParaRPr>
          </a:p>
        </p:txBody>
      </p:sp>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12" y="637704"/>
            <a:ext cx="876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2400" y="169688"/>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444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0"/>
            <a:ext cx="6804248" cy="562074"/>
          </a:xfrm>
          <a:ln>
            <a:solidFill>
              <a:srgbClr val="C00000"/>
            </a:solidFill>
          </a:ln>
        </p:spPr>
        <p:style>
          <a:lnRef idx="2">
            <a:schemeClr val="accent1"/>
          </a:lnRef>
          <a:fillRef idx="1">
            <a:schemeClr val="lt1"/>
          </a:fillRef>
          <a:effectRef idx="0">
            <a:schemeClr val="accent1"/>
          </a:effectRef>
          <a:fontRef idx="minor">
            <a:schemeClr val="dk1"/>
          </a:fontRef>
        </p:style>
        <p:txBody>
          <a:bodyPr>
            <a:noAutofit/>
          </a:bodyPr>
          <a:lstStyle/>
          <a:p>
            <a:pPr algn="r"/>
            <a:r>
              <a:rPr lang="es-CO" sz="2800" b="1" dirty="0">
                <a:solidFill>
                  <a:schemeClr val="tx1">
                    <a:lumMod val="65000"/>
                    <a:lumOff val="35000"/>
                  </a:schemeClr>
                </a:solidFill>
              </a:rPr>
              <a:t>Uso eficiente del automóvil</a:t>
            </a:r>
          </a:p>
        </p:txBody>
      </p:sp>
      <p:sp>
        <p:nvSpPr>
          <p:cNvPr id="3" name="Content Placeholder 2"/>
          <p:cNvSpPr>
            <a:spLocks noGrp="1"/>
          </p:cNvSpPr>
          <p:nvPr>
            <p:ph idx="1"/>
          </p:nvPr>
        </p:nvSpPr>
        <p:spPr>
          <a:xfrm>
            <a:off x="216310" y="704010"/>
            <a:ext cx="8229600" cy="360040"/>
          </a:xfrm>
        </p:spPr>
        <p:txBody>
          <a:bodyPr>
            <a:normAutofit/>
          </a:bodyPr>
          <a:lstStyle/>
          <a:p>
            <a:pPr marL="0" indent="0">
              <a:buNone/>
            </a:pPr>
            <a:r>
              <a:rPr lang="es-CO" sz="1600" b="1" u="sng" dirty="0"/>
              <a:t>Propuesta 2: Portal de </a:t>
            </a:r>
            <a:r>
              <a:rPr lang="es-CO" sz="1600" b="1" u="sng" dirty="0" err="1"/>
              <a:t>Taxipooling</a:t>
            </a:r>
            <a:endParaRPr lang="es-CO" sz="1600" b="1" i="1" dirty="0">
              <a:solidFill>
                <a:srgbClr val="FF0000"/>
              </a:solidFill>
            </a:endParaRPr>
          </a:p>
        </p:txBody>
      </p:sp>
      <p:sp>
        <p:nvSpPr>
          <p:cNvPr id="4" name="TextBox 3"/>
          <p:cNvSpPr txBox="1"/>
          <p:nvPr/>
        </p:nvSpPr>
        <p:spPr>
          <a:xfrm>
            <a:off x="216310" y="1186581"/>
            <a:ext cx="8712968" cy="102335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_tradnl" sz="1250" b="1" dirty="0"/>
              <a:t>Descripción:</a:t>
            </a:r>
          </a:p>
          <a:p>
            <a:pPr marL="171450" indent="-171450" algn="just">
              <a:buFont typeface="Arial" panose="020B0604020202020204" pitchFamily="34" charset="0"/>
              <a:buChar char="•"/>
            </a:pPr>
            <a:r>
              <a:rPr lang="es-CO" sz="1200" dirty="0"/>
              <a:t>Esta iniciativa tiene el propósito de concretar viajes compartidos en taxi (amarillo) para los empleados y estudiantes de la Universidad que tengan un origen/destino común. Esto aumentará la ocupación promedio de este modo de transporte, minimizando los costos de viaje y el uso del vehículo privado. </a:t>
            </a:r>
          </a:p>
          <a:p>
            <a:pPr marL="171450" indent="-171450" algn="just">
              <a:buFont typeface="Arial" panose="020B0604020202020204" pitchFamily="34" charset="0"/>
              <a:buChar char="•"/>
            </a:pPr>
            <a:r>
              <a:rPr lang="es-CO" sz="1200" dirty="0"/>
              <a:t>En la actualidad el 5,1% de los viajes que salen de la Universidad se hacen en taxi.</a:t>
            </a:r>
            <a:endParaRPr lang="es-ES_tradnl" sz="1250" dirty="0"/>
          </a:p>
        </p:txBody>
      </p:sp>
      <p:graphicFrame>
        <p:nvGraphicFramePr>
          <p:cNvPr id="10" name="Table 9"/>
          <p:cNvGraphicFramePr>
            <a:graphicFrameLocks noGrp="1"/>
          </p:cNvGraphicFramePr>
          <p:nvPr>
            <p:extLst>
              <p:ext uri="{D42A27DB-BD31-4B8C-83A1-F6EECF244321}">
                <p14:modId xmlns:p14="http://schemas.microsoft.com/office/powerpoint/2010/main" val="2300676347"/>
              </p:ext>
            </p:extLst>
          </p:nvPr>
        </p:nvGraphicFramePr>
        <p:xfrm>
          <a:off x="216310" y="2617064"/>
          <a:ext cx="8712968" cy="2845264"/>
        </p:xfrm>
        <a:graphic>
          <a:graphicData uri="http://schemas.openxmlformats.org/drawingml/2006/table">
            <a:tbl>
              <a:tblPr firstRow="1" bandRow="1">
                <a:tableStyleId>{1FECB4D8-DB02-4DC6-A0A2-4F2EBAE1DC90}</a:tableStyleId>
              </a:tblPr>
              <a:tblGrid>
                <a:gridCol w="1824838">
                  <a:extLst>
                    <a:ext uri="{9D8B030D-6E8A-4147-A177-3AD203B41FA5}">
                      <a16:colId xmlns:a16="http://schemas.microsoft.com/office/drawing/2014/main" val="20000"/>
                    </a:ext>
                  </a:extLst>
                </a:gridCol>
                <a:gridCol w="6888130">
                  <a:extLst>
                    <a:ext uri="{9D8B030D-6E8A-4147-A177-3AD203B41FA5}">
                      <a16:colId xmlns:a16="http://schemas.microsoft.com/office/drawing/2014/main" val="20001"/>
                    </a:ext>
                  </a:extLst>
                </a:gridCol>
              </a:tblGrid>
              <a:tr h="359072">
                <a:tc>
                  <a:txBody>
                    <a:bodyPr/>
                    <a:lstStyle/>
                    <a:p>
                      <a:pPr algn="just"/>
                      <a:r>
                        <a:rPr lang="es-CO" sz="1300" noProof="0" dirty="0"/>
                        <a:t>Componente</a:t>
                      </a:r>
                    </a:p>
                  </a:txBody>
                  <a:tcPr/>
                </a:tc>
                <a:tc>
                  <a:txBody>
                    <a:bodyPr/>
                    <a:lstStyle/>
                    <a:p>
                      <a:pPr algn="just"/>
                      <a:r>
                        <a:rPr lang="es-CO" sz="1300" noProof="0" dirty="0"/>
                        <a:t>Descripción</a:t>
                      </a:r>
                    </a:p>
                  </a:txBody>
                  <a:tcPr/>
                </a:tc>
                <a:extLst>
                  <a:ext uri="{0D108BD9-81ED-4DB2-BD59-A6C34878D82A}">
                    <a16:rowId xmlns:a16="http://schemas.microsoft.com/office/drawing/2014/main" val="10000"/>
                  </a:ext>
                </a:extLst>
              </a:tr>
              <a:tr h="1279228">
                <a:tc>
                  <a:txBody>
                    <a:bodyPr/>
                    <a:lstStyle/>
                    <a:p>
                      <a:pPr lvl="0" algn="just"/>
                      <a:endParaRPr lang="es-CO" sz="1100" noProof="0" dirty="0"/>
                    </a:p>
                    <a:p>
                      <a:pPr lvl="0" algn="just"/>
                      <a:endParaRPr lang="es-CO" sz="1100" noProof="0" dirty="0"/>
                    </a:p>
                    <a:p>
                      <a:pPr lvl="0" algn="just"/>
                      <a:endParaRPr lang="es-CO" sz="1100" noProof="0" dirty="0"/>
                    </a:p>
                    <a:p>
                      <a:pPr lvl="0" algn="just"/>
                      <a:r>
                        <a:rPr lang="es-CO" sz="1100" noProof="0" dirty="0"/>
                        <a:t>Comunicación/divulgación</a:t>
                      </a:r>
                    </a:p>
                  </a:txBody>
                  <a:tcPr/>
                </a:tc>
                <a:tc>
                  <a:txBody>
                    <a:bodyPr/>
                    <a:lstStyle/>
                    <a:p>
                      <a:pPr algn="just"/>
                      <a:r>
                        <a:rPr lang="es-CO" sz="1100" kern="1200" dirty="0">
                          <a:effectLst/>
                        </a:rPr>
                        <a:t>Es importante facilitar medios de comunicación para que aquellas personas que están dispuestas a compartir taxi encuentren un compañero de viaje. Este medio puede estar compartido con el programa de “</a:t>
                      </a:r>
                      <a:r>
                        <a:rPr lang="es-CO" sz="1100" kern="1200" dirty="0" err="1">
                          <a:effectLst/>
                        </a:rPr>
                        <a:t>carpooling</a:t>
                      </a:r>
                      <a:r>
                        <a:rPr lang="es-CO" sz="1100" kern="1200" dirty="0">
                          <a:effectLst/>
                        </a:rPr>
                        <a:t>” dado que tiene un mismo fin.  </a:t>
                      </a:r>
                    </a:p>
                    <a:p>
                      <a:pPr algn="just"/>
                      <a:r>
                        <a:rPr lang="es-CO" sz="1100" kern="1200" dirty="0">
                          <a:effectLst/>
                        </a:rPr>
                        <a:t>Se busca con este programa principalmente promover la conciencia del uso eficiente del taxi, promover el sentido de estar realizando algo positivo por la ciudad. Estos beneficios deben ser comunicados y divulgados frecuentemente con el único fin de crear conciencia de movilidad sostenible entre la comunidad</a:t>
                      </a:r>
                    </a:p>
                  </a:txBody>
                  <a:tcPr/>
                </a:tc>
                <a:extLst>
                  <a:ext uri="{0D108BD9-81ED-4DB2-BD59-A6C34878D82A}">
                    <a16:rowId xmlns:a16="http://schemas.microsoft.com/office/drawing/2014/main" val="10001"/>
                  </a:ext>
                </a:extLst>
              </a:tr>
              <a:tr h="603482">
                <a:tc>
                  <a:txBody>
                    <a:bodyPr/>
                    <a:lstStyle/>
                    <a:p>
                      <a:pPr lvl="0" algn="just"/>
                      <a:endParaRPr lang="es-CO" sz="1100" noProof="0" dirty="0"/>
                    </a:p>
                    <a:p>
                      <a:pPr lvl="0" algn="just"/>
                      <a:r>
                        <a:rPr lang="es-CO" sz="1100" noProof="0" dirty="0"/>
                        <a:t>Impactos</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100" kern="1200" dirty="0">
                          <a:solidFill>
                            <a:schemeClr val="dk1"/>
                          </a:solidFill>
                          <a:effectLst/>
                          <a:latin typeface="+mn-lt"/>
                          <a:ea typeface="+mn-ea"/>
                          <a:cs typeface="+mn-cs"/>
                        </a:rPr>
                        <a:t>Aumentar la ocupación promedio del taxi a 2,3 pasajeros por viaje implica una reducción del 10% en la huella de carbono y del 12% en la huella energética.</a:t>
                      </a:r>
                      <a:endParaRPr lang="es-CO" sz="1100" noProof="0" dirty="0"/>
                    </a:p>
                  </a:txBody>
                  <a:tcPr/>
                </a:tc>
                <a:extLst>
                  <a:ext uri="{0D108BD9-81ED-4DB2-BD59-A6C34878D82A}">
                    <a16:rowId xmlns:a16="http://schemas.microsoft.com/office/drawing/2014/main" val="10004"/>
                  </a:ext>
                </a:extLst>
              </a:tr>
              <a:tr h="603482">
                <a:tc>
                  <a:txBody>
                    <a:bodyPr/>
                    <a:lstStyle/>
                    <a:p>
                      <a:pPr lvl="0" algn="just"/>
                      <a:endParaRPr lang="es-CO" sz="1100" noProof="0" dirty="0"/>
                    </a:p>
                    <a:p>
                      <a:pPr lvl="0" algn="just"/>
                      <a:r>
                        <a:rPr lang="es-CO" sz="1100" noProof="0" dirty="0"/>
                        <a:t>Tecnologías</a:t>
                      </a:r>
                    </a:p>
                  </a:txBody>
                  <a:tcPr/>
                </a:tc>
                <a:tc>
                  <a:txBody>
                    <a:bodyPr/>
                    <a:lstStyle/>
                    <a:p>
                      <a:pPr algn="just"/>
                      <a:r>
                        <a:rPr lang="es-CO" sz="1100" noProof="0" dirty="0">
                          <a:solidFill>
                            <a:prstClr val="black"/>
                          </a:solidFill>
                          <a:latin typeface="+mn-lt"/>
                        </a:rPr>
                        <a:t>Para</a:t>
                      </a:r>
                      <a:r>
                        <a:rPr lang="es-CO" sz="1100" baseline="0" noProof="0" dirty="0">
                          <a:solidFill>
                            <a:prstClr val="black"/>
                          </a:solidFill>
                          <a:latin typeface="+mn-lt"/>
                        </a:rPr>
                        <a:t> conectar personas para que realicen sus viajes se pueden utilizar grupos en páginas de redes sociales, como Facebook, o aplicaciones para dispositivos móviles.</a:t>
                      </a:r>
                      <a:endParaRPr lang="es-CO" sz="1100" noProof="0" dirty="0">
                        <a:solidFill>
                          <a:prstClr val="black"/>
                        </a:solidFill>
                        <a:latin typeface="+mn-lt"/>
                      </a:endParaRPr>
                    </a:p>
                  </a:txBody>
                  <a:tcPr/>
                </a:tc>
                <a:extLst>
                  <a:ext uri="{0D108BD9-81ED-4DB2-BD59-A6C34878D82A}">
                    <a16:rowId xmlns:a16="http://schemas.microsoft.com/office/drawing/2014/main" val="2768160881"/>
                  </a:ext>
                </a:extLst>
              </a:tr>
            </a:tbl>
          </a:graphicData>
        </a:graphic>
      </p:graphicFrame>
      <p:sp>
        <p:nvSpPr>
          <p:cNvPr id="12" name="11 Marcador de número de diapositiva"/>
          <p:cNvSpPr>
            <a:spLocks noGrp="1"/>
          </p:cNvSpPr>
          <p:nvPr>
            <p:ph type="sldNum" sz="quarter" idx="12"/>
          </p:nvPr>
        </p:nvSpPr>
        <p:spPr/>
        <p:txBody>
          <a:bodyPr/>
          <a:lstStyle/>
          <a:p>
            <a:fld id="{7353C6B7-5DFA-4C37-A035-BDCADF9A1CC1}" type="slidenum">
              <a:rPr lang="es-ES" smtClean="0"/>
              <a:pPr/>
              <a:t>40</a:t>
            </a:fld>
            <a:endParaRPr lang="es-ES"/>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684"/>
            <a:ext cx="755576" cy="595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251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Marcador de número de diapositiva"/>
          <p:cNvSpPr>
            <a:spLocks noGrp="1"/>
          </p:cNvSpPr>
          <p:nvPr>
            <p:ph type="sldNum" sz="quarter" idx="12"/>
          </p:nvPr>
        </p:nvSpPr>
        <p:spPr/>
        <p:txBody>
          <a:bodyPr/>
          <a:lstStyle/>
          <a:p>
            <a:fld id="{7353C6B7-5DFA-4C37-A035-BDCADF9A1CC1}" type="slidenum">
              <a:rPr lang="es-ES" smtClean="0"/>
              <a:pPr/>
              <a:t>41</a:t>
            </a:fld>
            <a:endParaRPr lang="es-ES"/>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2339752" y="0"/>
            <a:ext cx="6804248" cy="562074"/>
          </a:xfrm>
          <a:ln>
            <a:solidFill>
              <a:srgbClr val="7030A0"/>
            </a:solidFill>
          </a:ln>
        </p:spPr>
        <p:style>
          <a:lnRef idx="2">
            <a:schemeClr val="accent4"/>
          </a:lnRef>
          <a:fillRef idx="1">
            <a:schemeClr val="lt1"/>
          </a:fillRef>
          <a:effectRef idx="0">
            <a:schemeClr val="accent4"/>
          </a:effectRef>
          <a:fontRef idx="minor">
            <a:schemeClr val="dk1"/>
          </a:fontRef>
        </p:style>
        <p:txBody>
          <a:bodyPr>
            <a:noAutofit/>
          </a:bodyPr>
          <a:lstStyle/>
          <a:p>
            <a:pPr algn="r"/>
            <a:r>
              <a:rPr lang="es-CO" sz="2800" b="1" dirty="0">
                <a:solidFill>
                  <a:schemeClr val="tx1">
                    <a:lumMod val="65000"/>
                    <a:lumOff val="35000"/>
                  </a:schemeClr>
                </a:solidFill>
              </a:rPr>
              <a:t>Uso de modos más sostenibles</a:t>
            </a:r>
          </a:p>
        </p:txBody>
      </p:sp>
      <p:sp>
        <p:nvSpPr>
          <p:cNvPr id="12" name="Content Placeholder 2"/>
          <p:cNvSpPr>
            <a:spLocks noGrp="1"/>
          </p:cNvSpPr>
          <p:nvPr>
            <p:ph idx="1"/>
          </p:nvPr>
        </p:nvSpPr>
        <p:spPr>
          <a:xfrm>
            <a:off x="198197" y="908720"/>
            <a:ext cx="8229600" cy="720080"/>
          </a:xfrm>
        </p:spPr>
        <p:txBody>
          <a:bodyPr>
            <a:normAutofit/>
          </a:bodyPr>
          <a:lstStyle/>
          <a:p>
            <a:pPr marL="0" indent="0">
              <a:buNone/>
            </a:pPr>
            <a:r>
              <a:rPr lang="es-CO" sz="1600" b="1" u="sng" dirty="0"/>
              <a:t>Propuesta 3:</a:t>
            </a:r>
            <a:r>
              <a:rPr lang="es-CO" sz="1600" b="1" dirty="0"/>
              <a:t> Movilidad  saludable</a:t>
            </a:r>
            <a:endParaRPr lang="es-CO" sz="1600" b="1" dirty="0">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425687807"/>
              </p:ext>
            </p:extLst>
          </p:nvPr>
        </p:nvGraphicFramePr>
        <p:xfrm>
          <a:off x="193979" y="3429000"/>
          <a:ext cx="8689622" cy="2171842"/>
        </p:xfrm>
        <a:graphic>
          <a:graphicData uri="http://schemas.openxmlformats.org/drawingml/2006/table">
            <a:tbl>
              <a:tblPr firstRow="1" bandRow="1">
                <a:tableStyleId>{10A1B5D5-9B99-4C35-A422-299274C87663}</a:tableStyleId>
              </a:tblPr>
              <a:tblGrid>
                <a:gridCol w="2300194">
                  <a:extLst>
                    <a:ext uri="{9D8B030D-6E8A-4147-A177-3AD203B41FA5}">
                      <a16:colId xmlns:a16="http://schemas.microsoft.com/office/drawing/2014/main" val="20000"/>
                    </a:ext>
                  </a:extLst>
                </a:gridCol>
                <a:gridCol w="6389428">
                  <a:extLst>
                    <a:ext uri="{9D8B030D-6E8A-4147-A177-3AD203B41FA5}">
                      <a16:colId xmlns:a16="http://schemas.microsoft.com/office/drawing/2014/main" val="20001"/>
                    </a:ext>
                  </a:extLst>
                </a:gridCol>
              </a:tblGrid>
              <a:tr h="307534">
                <a:tc>
                  <a:txBody>
                    <a:bodyPr/>
                    <a:lstStyle/>
                    <a:p>
                      <a:r>
                        <a:rPr lang="es-CO" sz="1400" noProof="0" dirty="0"/>
                        <a:t>Componente</a:t>
                      </a:r>
                    </a:p>
                  </a:txBody>
                  <a:tcPr/>
                </a:tc>
                <a:tc>
                  <a:txBody>
                    <a:bodyPr/>
                    <a:lstStyle/>
                    <a:p>
                      <a:r>
                        <a:rPr lang="es-CO" sz="1400" noProof="0" dirty="0"/>
                        <a:t>Descripción</a:t>
                      </a:r>
                    </a:p>
                  </a:txBody>
                  <a:tcPr/>
                </a:tc>
                <a:extLst>
                  <a:ext uri="{0D108BD9-81ED-4DB2-BD59-A6C34878D82A}">
                    <a16:rowId xmlns:a16="http://schemas.microsoft.com/office/drawing/2014/main" val="10000"/>
                  </a:ext>
                </a:extLst>
              </a:tr>
              <a:tr h="307534">
                <a:tc>
                  <a:txBody>
                    <a:bodyPr/>
                    <a:lstStyle/>
                    <a:p>
                      <a:pPr marL="0" lvl="0" indent="0">
                        <a:buFont typeface="Arial"/>
                        <a:buNone/>
                      </a:pPr>
                      <a:r>
                        <a:rPr lang="es-CO" sz="1400" noProof="0" dirty="0"/>
                        <a:t>Participación</a:t>
                      </a:r>
                    </a:p>
                  </a:txBody>
                  <a:tcPr/>
                </a:tc>
                <a:tc>
                  <a:txBody>
                    <a:bodyPr/>
                    <a:lstStyle/>
                    <a:p>
                      <a:pPr marL="0" indent="0">
                        <a:buFont typeface="Arial"/>
                        <a:buNone/>
                      </a:pPr>
                      <a:r>
                        <a:rPr lang="es-CO" sz="1200" kern="1200" dirty="0">
                          <a:effectLst/>
                        </a:rPr>
                        <a:t>Todos los empleados y estudiantes interesados en participar en la actividad</a:t>
                      </a:r>
                      <a:endParaRPr lang="es-CO" sz="1200" baseline="0" noProof="0" dirty="0"/>
                    </a:p>
                  </a:txBody>
                  <a:tcPr/>
                </a:tc>
                <a:extLst>
                  <a:ext uri="{0D108BD9-81ED-4DB2-BD59-A6C34878D82A}">
                    <a16:rowId xmlns:a16="http://schemas.microsoft.com/office/drawing/2014/main" val="10001"/>
                  </a:ext>
                </a:extLst>
              </a:tr>
              <a:tr h="969108">
                <a:tc>
                  <a:txBody>
                    <a:bodyPr/>
                    <a:lstStyle/>
                    <a:p>
                      <a:pPr lvl="0"/>
                      <a:r>
                        <a:rPr lang="es-CO" sz="1400" noProof="0" dirty="0"/>
                        <a:t>Comunicación/divulgación</a:t>
                      </a:r>
                    </a:p>
                  </a:txBody>
                  <a:tcPr/>
                </a:tc>
                <a:tc>
                  <a:txBody>
                    <a:bodyPr/>
                    <a:lstStyle/>
                    <a:p>
                      <a:r>
                        <a:rPr lang="es-CO" sz="1200" kern="1200" dirty="0">
                          <a:effectLst/>
                        </a:rPr>
                        <a:t>Se debe comunicar los horarios y las rutas de las jornadas de caminata con el fin de que se inscriban previamente y el líder cuente con la información de quienes participarán de la jornada. Se deben comunicar continuamente los beneficios económicos, sociales, ambientales y de salud que tiene la caminata frente a los modos motorizados.</a:t>
                      </a:r>
                      <a:endParaRPr lang="es-CO" sz="1200" baseline="0" noProof="0" dirty="0"/>
                    </a:p>
                  </a:txBody>
                  <a:tcPr/>
                </a:tc>
                <a:extLst>
                  <a:ext uri="{0D108BD9-81ED-4DB2-BD59-A6C34878D82A}">
                    <a16:rowId xmlns:a16="http://schemas.microsoft.com/office/drawing/2014/main" val="10002"/>
                  </a:ext>
                </a:extLst>
              </a:tr>
              <a:tr h="58766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CO" sz="1400" noProof="0" dirty="0"/>
                        <a:t>Infraestructura</a:t>
                      </a:r>
                    </a:p>
                  </a:txBody>
                  <a:tcPr/>
                </a:tc>
                <a:tc>
                  <a:txBody>
                    <a:bodyPr/>
                    <a:lstStyle/>
                    <a:p>
                      <a:pPr marL="0" indent="0" algn="just">
                        <a:buFont typeface="Arial"/>
                        <a:buNone/>
                      </a:pPr>
                      <a:r>
                        <a:rPr lang="es-CO" sz="1200" kern="1200" dirty="0">
                          <a:effectLst/>
                        </a:rPr>
                        <a:t>Asegurar la zona aledaña y mejorar la percepción de seguridad de la misma.</a:t>
                      </a:r>
                      <a:endParaRPr lang="es-CO" sz="1200" noProof="0" dirty="0"/>
                    </a:p>
                  </a:txBody>
                  <a:tcPr/>
                </a:tc>
                <a:extLst>
                  <a:ext uri="{0D108BD9-81ED-4DB2-BD59-A6C34878D82A}">
                    <a16:rowId xmlns:a16="http://schemas.microsoft.com/office/drawing/2014/main" val="10003"/>
                  </a:ext>
                </a:extLst>
              </a:tr>
            </a:tbl>
          </a:graphicData>
        </a:graphic>
      </p:graphicFrame>
      <p:sp>
        <p:nvSpPr>
          <p:cNvPr id="15" name="TextBox 3"/>
          <p:cNvSpPr txBox="1"/>
          <p:nvPr/>
        </p:nvSpPr>
        <p:spPr>
          <a:xfrm>
            <a:off x="166346" y="1700808"/>
            <a:ext cx="8712968" cy="1169551"/>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_tradnl" sz="1400" b="1" dirty="0"/>
              <a:t>Descripción:</a:t>
            </a:r>
          </a:p>
          <a:p>
            <a:pPr algn="just"/>
            <a:r>
              <a:rPr lang="es-CO" sz="1400" dirty="0"/>
              <a:t>La caminata como forma de movilizarse hacia y desde la Universidad es una estrategia de movilidad saludable que debe ser impulsada y apoyada. Por lo anterior se propone crear rutas de caminata 1 o 2 veces por semana. Estas caminatas estarán lideradas por voluntarios de la Universidad que continuamente se movilicen a pie y que conozcan rutas de mayor seguridad y menor esfuerzo. </a:t>
            </a:r>
            <a:endParaRPr lang="es-ES_tradnl" sz="1400" dirty="0"/>
          </a:p>
        </p:txBody>
      </p:sp>
    </p:spTree>
    <p:extLst>
      <p:ext uri="{BB962C8B-B14F-4D97-AF65-F5344CB8AC3E}">
        <p14:creationId xmlns:p14="http://schemas.microsoft.com/office/powerpoint/2010/main" val="726191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Marcador de número de diapositiva"/>
          <p:cNvSpPr>
            <a:spLocks noGrp="1"/>
          </p:cNvSpPr>
          <p:nvPr>
            <p:ph type="sldNum" sz="quarter" idx="12"/>
          </p:nvPr>
        </p:nvSpPr>
        <p:spPr/>
        <p:txBody>
          <a:bodyPr/>
          <a:lstStyle/>
          <a:p>
            <a:fld id="{7353C6B7-5DFA-4C37-A035-BDCADF9A1CC1}" type="slidenum">
              <a:rPr lang="es-ES" smtClean="0"/>
              <a:pPr/>
              <a:t>42</a:t>
            </a:fld>
            <a:endParaRPr lang="es-ES"/>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88641"/>
            <a:ext cx="755576" cy="595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itle 1"/>
          <p:cNvSpPr>
            <a:spLocks noGrp="1"/>
          </p:cNvSpPr>
          <p:nvPr>
            <p:ph type="title"/>
          </p:nvPr>
        </p:nvSpPr>
        <p:spPr>
          <a:xfrm>
            <a:off x="2339752" y="0"/>
            <a:ext cx="6804248" cy="562074"/>
          </a:xfrm>
          <a:ln>
            <a:solidFill>
              <a:schemeClr val="accent4"/>
            </a:solidFill>
          </a:ln>
        </p:spPr>
        <p:style>
          <a:lnRef idx="2">
            <a:schemeClr val="accent4"/>
          </a:lnRef>
          <a:fillRef idx="1">
            <a:schemeClr val="lt1"/>
          </a:fillRef>
          <a:effectRef idx="0">
            <a:schemeClr val="accent4"/>
          </a:effectRef>
          <a:fontRef idx="minor">
            <a:schemeClr val="dk1"/>
          </a:fontRef>
        </p:style>
        <p:txBody>
          <a:bodyPr>
            <a:noAutofit/>
          </a:bodyPr>
          <a:lstStyle/>
          <a:p>
            <a:pPr algn="r"/>
            <a:r>
              <a:rPr lang="es-CO" sz="2800" b="1" dirty="0">
                <a:solidFill>
                  <a:schemeClr val="tx1">
                    <a:lumMod val="65000"/>
                    <a:lumOff val="35000"/>
                  </a:schemeClr>
                </a:solidFill>
              </a:rPr>
              <a:t>Mejoras de infraestructura</a:t>
            </a:r>
          </a:p>
        </p:txBody>
      </p:sp>
      <p:sp>
        <p:nvSpPr>
          <p:cNvPr id="12" name="Content Placeholder 2"/>
          <p:cNvSpPr>
            <a:spLocks noGrp="1"/>
          </p:cNvSpPr>
          <p:nvPr>
            <p:ph idx="1"/>
          </p:nvPr>
        </p:nvSpPr>
        <p:spPr>
          <a:xfrm>
            <a:off x="166346" y="1052736"/>
            <a:ext cx="8229600" cy="426489"/>
          </a:xfrm>
        </p:spPr>
        <p:txBody>
          <a:bodyPr>
            <a:normAutofit/>
          </a:bodyPr>
          <a:lstStyle/>
          <a:p>
            <a:pPr marL="0" indent="0">
              <a:buNone/>
            </a:pPr>
            <a:r>
              <a:rPr lang="es-CO" sz="1600" b="1" u="sng" dirty="0"/>
              <a:t>Propuesta 4:</a:t>
            </a:r>
            <a:r>
              <a:rPr lang="es-CO" sz="1600" b="1" dirty="0"/>
              <a:t> Estacionamiento</a:t>
            </a:r>
            <a:endParaRPr lang="es-CO" sz="1600" b="1" dirty="0">
              <a:solidFill>
                <a:srgbClr val="C00000"/>
              </a:solidFill>
            </a:endParaRPr>
          </a:p>
        </p:txBody>
      </p:sp>
      <p:sp>
        <p:nvSpPr>
          <p:cNvPr id="15" name="TextBox 3"/>
          <p:cNvSpPr txBox="1"/>
          <p:nvPr/>
        </p:nvSpPr>
        <p:spPr>
          <a:xfrm>
            <a:off x="166346" y="1544326"/>
            <a:ext cx="8712968" cy="2677656"/>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_tradnl" sz="1400" b="1" dirty="0"/>
              <a:t>Descripción:</a:t>
            </a:r>
          </a:p>
          <a:p>
            <a:pPr marL="285750" indent="-285750" algn="just">
              <a:buFont typeface="Arial" panose="020B0604020202020204" pitchFamily="34" charset="0"/>
              <a:buChar char="•"/>
            </a:pPr>
            <a:r>
              <a:rPr lang="es-CO" sz="1400" dirty="0"/>
              <a:t>Una manera de incentivar el uso de la bicicleta es ofrecer lugares de estacionamiento suficientes para la demanda de la Universidad.</a:t>
            </a:r>
          </a:p>
          <a:p>
            <a:pPr marL="285750" indent="-285750" algn="just">
              <a:buFont typeface="Arial" panose="020B0604020202020204" pitchFamily="34" charset="0"/>
              <a:buChar char="•"/>
            </a:pPr>
            <a:r>
              <a:rPr lang="es-CO" sz="1400" dirty="0"/>
              <a:t>En el lugar que ocupa un automóvil se pueden acomodar unas 10 bicicletas (dependiendo de cómo se dispongan). Esto significa que el mismo espacio que utiliza un carro que moviliza entre dos y tres personas (ocupación promedio de los viajes a la Universidad) puede ser utilizado para guardar las bicicletas en las que se mueven 10 personas. Esto es una manera más eficiente de utilizar el espacio, y se convierte en una medida “</a:t>
            </a:r>
            <a:r>
              <a:rPr lang="es-CO" sz="1400" dirty="0" err="1"/>
              <a:t>push</a:t>
            </a:r>
            <a:r>
              <a:rPr lang="es-CO" sz="1400" dirty="0"/>
              <a:t>” para los usuarios del carro, pues al tener menos parqueaderos disponibles les resultará menos atractivo utilizar ese modo de transporte.</a:t>
            </a:r>
          </a:p>
          <a:p>
            <a:pPr marL="285750" indent="-285750" algn="just">
              <a:buFont typeface="Arial" panose="020B0604020202020204" pitchFamily="34" charset="0"/>
              <a:buChar char="•"/>
            </a:pPr>
            <a:r>
              <a:rPr lang="es-CO" sz="1400" dirty="0"/>
              <a:t>Una oportunidad muy buena es la que se tiene con las bicicletas plegables, pues permiten ser almacenadas en lugares destinados solo para ellas, como unos casilleros con candados. Estos espacios no ocupan mucho espacio, y pueden ser instalados en lugares sin uso.</a:t>
            </a:r>
          </a:p>
        </p:txBody>
      </p:sp>
    </p:spTree>
    <p:extLst>
      <p:ext uri="{BB962C8B-B14F-4D97-AF65-F5344CB8AC3E}">
        <p14:creationId xmlns:p14="http://schemas.microsoft.com/office/powerpoint/2010/main" val="250640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43</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CONCLUSIONES DE LA RED PEMS</a:t>
            </a:r>
            <a:br>
              <a:rPr lang="es-ES" sz="2000" b="1" dirty="0">
                <a:solidFill>
                  <a:srgbClr val="CC0066"/>
                </a:solidFill>
              </a:rPr>
            </a:br>
            <a:endParaRPr lang="es-ES" sz="2000" b="1" dirty="0">
              <a:solidFill>
                <a:srgbClr val="CC0066"/>
              </a:solidFill>
            </a:endParaRPr>
          </a:p>
        </p:txBody>
      </p:sp>
      <p:sp>
        <p:nvSpPr>
          <p:cNvPr id="2" name="CuadroTexto 1"/>
          <p:cNvSpPr txBox="1"/>
          <p:nvPr/>
        </p:nvSpPr>
        <p:spPr>
          <a:xfrm>
            <a:off x="232011" y="1114850"/>
            <a:ext cx="8642783" cy="5849358"/>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CO" sz="1900" dirty="0"/>
              <a:t>Si bien se presentan las huellas de la Universidad junto a las de las demás entidades de la Red PEMS, esto no es más que indicativo y no puede usarse para comparar a la Universidad, debido a las diferentes poblaciones. En el caso de la Universidad, la mayoría son estudiantes de pregrado (menor ingreso, mayor disposición a utilizar modos de transporte alternativos), mientras que en el resto de entidades son empleados.</a:t>
            </a:r>
          </a:p>
          <a:p>
            <a:pPr marL="285750" indent="-285750" algn="just">
              <a:lnSpc>
                <a:spcPct val="200000"/>
              </a:lnSpc>
              <a:buFont typeface="Arial" panose="020B0604020202020204" pitchFamily="34" charset="0"/>
              <a:buChar char="•"/>
            </a:pPr>
            <a:r>
              <a:rPr lang="es-CO" sz="1900" dirty="0"/>
              <a:t>Otra información que no puede usarse para comparar es la resultante de la encuesta realizada en 2013. Para esa encuesta se trabajó con 1380 respuestas, lo que no asegura la representatividad de la muestra.</a:t>
            </a:r>
          </a:p>
          <a:p>
            <a:pPr marL="285750" indent="-285750" algn="just">
              <a:lnSpc>
                <a:spcPct val="200000"/>
              </a:lnSpc>
              <a:buFont typeface="Arial" panose="020B0604020202020204" pitchFamily="34" charset="0"/>
              <a:buChar char="•"/>
            </a:pPr>
            <a:endParaRPr lang="es-CO" sz="1900" dirty="0"/>
          </a:p>
        </p:txBody>
      </p:sp>
    </p:spTree>
    <p:extLst>
      <p:ext uri="{BB962C8B-B14F-4D97-AF65-F5344CB8AC3E}">
        <p14:creationId xmlns:p14="http://schemas.microsoft.com/office/powerpoint/2010/main" val="2631950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7353C6B7-5DFA-4C37-A035-BDCADF9A1CC1}" type="slidenum">
              <a:rPr lang="es-ES" smtClean="0"/>
              <a:pPr/>
              <a:t>44</a:t>
            </a:fld>
            <a:endParaRPr lang="es-E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8418" y="35773"/>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042"/>
          <a:stretch/>
        </p:blipFill>
        <p:spPr bwMode="auto">
          <a:xfrm>
            <a:off x="-58981" y="774671"/>
            <a:ext cx="1290687"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7 Título"/>
          <p:cNvSpPr txBox="1">
            <a:spLocks/>
          </p:cNvSpPr>
          <p:nvPr/>
        </p:nvSpPr>
        <p:spPr>
          <a:xfrm>
            <a:off x="-58981" y="177647"/>
            <a:ext cx="4928636" cy="66052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a:solidFill>
                  <a:srgbClr val="CC0066"/>
                </a:solidFill>
              </a:rPr>
              <a:t>CONCLUSIONES DE LA RED PEMS</a:t>
            </a:r>
            <a:br>
              <a:rPr lang="es-ES" sz="2000" b="1" dirty="0">
                <a:solidFill>
                  <a:srgbClr val="CC0066"/>
                </a:solidFill>
              </a:rPr>
            </a:br>
            <a:endParaRPr lang="es-ES" sz="2000" b="1" dirty="0">
              <a:solidFill>
                <a:srgbClr val="CC0066"/>
              </a:solidFill>
            </a:endParaRPr>
          </a:p>
        </p:txBody>
      </p:sp>
      <p:sp>
        <p:nvSpPr>
          <p:cNvPr id="2" name="CuadroTexto 1"/>
          <p:cNvSpPr txBox="1"/>
          <p:nvPr/>
        </p:nvSpPr>
        <p:spPr>
          <a:xfrm>
            <a:off x="270793" y="1114850"/>
            <a:ext cx="8604001" cy="5016758"/>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CO" sz="2000" dirty="0"/>
              <a:t>Es evidente el esfuerzo y compromiso que la Universidad Javeriana ha demostrado para mejorar la movilidad y calidad de vida de sus empleados y estudiantes. Las estrategias que se han implementado hasta ahora han sido muy acertadas, y en su gran mayoría (salvo las </a:t>
            </a:r>
            <a:r>
              <a:rPr lang="es-CO" sz="2000" dirty="0" err="1"/>
              <a:t>vans</a:t>
            </a:r>
            <a:r>
              <a:rPr lang="es-CO" sz="2000" dirty="0"/>
              <a:t> compartidas) han dado resultados muy positivos.</a:t>
            </a:r>
          </a:p>
          <a:p>
            <a:pPr marL="285750" indent="-285750" algn="just">
              <a:lnSpc>
                <a:spcPct val="200000"/>
              </a:lnSpc>
              <a:buFont typeface="Arial" panose="020B0604020202020204" pitchFamily="34" charset="0"/>
              <a:buChar char="•"/>
            </a:pPr>
            <a:r>
              <a:rPr lang="es-CO" sz="2000" dirty="0"/>
              <a:t>Las estrategias propuestas por parte de PEMS pueden parecer un poco difíciles de adoptar, pero este es el nivel a seguir después de todo lo que la Universidad ha implementado.</a:t>
            </a:r>
          </a:p>
        </p:txBody>
      </p:sp>
    </p:spTree>
    <p:extLst>
      <p:ext uri="{BB962C8B-B14F-4D97-AF65-F5344CB8AC3E}">
        <p14:creationId xmlns:p14="http://schemas.microsoft.com/office/powerpoint/2010/main" val="78637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85351"/>
            <a:ext cx="8229600" cy="1143000"/>
          </a:xfrm>
        </p:spPr>
        <p:txBody>
          <a:bodyPr/>
          <a:lstStyle/>
          <a:p>
            <a:pPr algn="r"/>
            <a:r>
              <a:rPr lang="es-ES" sz="2800" b="1" dirty="0">
                <a:solidFill>
                  <a:schemeClr val="accent5">
                    <a:lumMod val="75000"/>
                  </a:schemeClr>
                </a:solidFill>
                <a:latin typeface="Mentone Lig"/>
              </a:rPr>
              <a:t>9.Pasos a seguir</a:t>
            </a:r>
          </a:p>
        </p:txBody>
      </p:sp>
      <p:graphicFrame>
        <p:nvGraphicFramePr>
          <p:cNvPr id="4" name="3 Diagrama"/>
          <p:cNvGraphicFramePr/>
          <p:nvPr>
            <p:extLst>
              <p:ext uri="{D42A27DB-BD31-4B8C-83A1-F6EECF244321}">
                <p14:modId xmlns:p14="http://schemas.microsoft.com/office/powerpoint/2010/main" val="3076344372"/>
              </p:ext>
            </p:extLst>
          </p:nvPr>
        </p:nvGraphicFramePr>
        <p:xfrm>
          <a:off x="755577" y="1124744"/>
          <a:ext cx="7776863"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7353C6B7-5DFA-4C37-A035-BDCADF9A1CC1}" type="slidenum">
              <a:rPr lang="es-ES" smtClean="0"/>
              <a:pPr/>
              <a:t>45</a:t>
            </a:fld>
            <a:endParaRPr lang="es-ES"/>
          </a:p>
        </p:txBody>
      </p:sp>
      <p:pic>
        <p:nvPicPr>
          <p:cNvPr id="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25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2573412"/>
            <a:ext cx="7360188" cy="1296144"/>
          </a:xfrm>
        </p:spPr>
        <p:txBody>
          <a:bodyPr>
            <a:noAutofit/>
          </a:bodyPr>
          <a:lstStyle/>
          <a:p>
            <a:r>
              <a:rPr lang="es-ES" sz="8000" b="1" dirty="0">
                <a:solidFill>
                  <a:schemeClr val="accent6"/>
                </a:solidFill>
              </a:rPr>
              <a:t>GRACIAS</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6264" y="5301209"/>
            <a:ext cx="1463017" cy="1152127"/>
          </a:xfrm>
          <a:prstGeom prst="rect">
            <a:avLst/>
          </a:prstGeom>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0"/>
            <a:ext cx="9247188"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Logo Fundación dorado.jpg"/>
          <p:cNvPicPr>
            <a:picLocks noChangeAspect="1"/>
          </p:cNvPicPr>
          <p:nvPr/>
        </p:nvPicPr>
        <p:blipFill>
          <a:blip r:embed="rId5" cstate="print"/>
          <a:stretch>
            <a:fillRect/>
          </a:stretch>
        </p:blipFill>
        <p:spPr>
          <a:xfrm>
            <a:off x="6983760" y="188640"/>
            <a:ext cx="2160240" cy="722192"/>
          </a:xfrm>
          <a:prstGeom prst="rect">
            <a:avLst/>
          </a:prstGeom>
        </p:spPr>
      </p:pic>
      <p:pic>
        <p:nvPicPr>
          <p:cNvPr id="1026" name="Imagen 2"/>
          <p:cNvPicPr>
            <a:picLocks noChangeAspect="1" noChangeArrowheads="1"/>
          </p:cNvPicPr>
          <p:nvPr/>
        </p:nvPicPr>
        <p:blipFill>
          <a:blip r:embed="rId6" cstate="print"/>
          <a:srcRect/>
          <a:stretch>
            <a:fillRect/>
          </a:stretch>
        </p:blipFill>
        <p:spPr bwMode="auto">
          <a:xfrm>
            <a:off x="323528" y="404664"/>
            <a:ext cx="1596254" cy="576064"/>
          </a:xfrm>
          <a:prstGeom prst="rect">
            <a:avLst/>
          </a:prstGeom>
          <a:noFill/>
          <a:ln w="9525">
            <a:noFill/>
            <a:miter lim="800000"/>
            <a:headEnd/>
            <a:tailEnd/>
          </a:ln>
        </p:spPr>
      </p:pic>
    </p:spTree>
    <p:extLst>
      <p:ext uri="{BB962C8B-B14F-4D97-AF65-F5344CB8AC3E}">
        <p14:creationId xmlns:p14="http://schemas.microsoft.com/office/powerpoint/2010/main" val="107628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353C6B7-5DFA-4C37-A035-BDCADF9A1CC1}" type="slidenum">
              <a:rPr lang="es-ES" smtClean="0"/>
              <a:pPr/>
              <a:t>5</a:t>
            </a:fld>
            <a:endParaRPr lang="es-ES" dirty="0"/>
          </a:p>
        </p:txBody>
      </p:sp>
      <p:sp>
        <p:nvSpPr>
          <p:cNvPr id="6" name="5 CuadroTexto"/>
          <p:cNvSpPr txBox="1"/>
          <p:nvPr/>
        </p:nvSpPr>
        <p:spPr>
          <a:xfrm>
            <a:off x="231163" y="6450607"/>
            <a:ext cx="6840760" cy="307777"/>
          </a:xfrm>
          <a:prstGeom prst="rect">
            <a:avLst/>
          </a:prstGeom>
          <a:noFill/>
        </p:spPr>
        <p:txBody>
          <a:bodyPr wrap="square" rtlCol="0">
            <a:spAutoFit/>
          </a:bodyPr>
          <a:lstStyle/>
          <a:p>
            <a:r>
              <a:rPr lang="es-CO" sz="1400" b="1" dirty="0">
                <a:solidFill>
                  <a:schemeClr val="bg1">
                    <a:lumMod val="50000"/>
                  </a:schemeClr>
                </a:solidFill>
              </a:rPr>
              <a:t>Estado de avance de la Red de empresas PEMS. </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1767" y="181532"/>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54"/>
          <p:cNvGrpSpPr/>
          <p:nvPr/>
        </p:nvGrpSpPr>
        <p:grpSpPr>
          <a:xfrm>
            <a:off x="317181" y="1178587"/>
            <a:ext cx="8404172" cy="3220009"/>
            <a:chOff x="317181" y="1178587"/>
            <a:chExt cx="8404172" cy="3220009"/>
          </a:xfrm>
        </p:grpSpPr>
        <p:pic>
          <p:nvPicPr>
            <p:cNvPr id="10" name="Imagen 36"/>
            <p:cNvPicPr>
              <a:picLocks noChangeAspect="1"/>
            </p:cNvPicPr>
            <p:nvPr/>
          </p:nvPicPr>
          <p:blipFill>
            <a:blip r:embed="rId4" cstate="print"/>
            <a:stretch>
              <a:fillRect/>
            </a:stretch>
          </p:blipFill>
          <p:spPr>
            <a:xfrm>
              <a:off x="317181" y="3910108"/>
              <a:ext cx="1677142" cy="488488"/>
            </a:xfrm>
            <a:prstGeom prst="rect">
              <a:avLst/>
            </a:prstGeom>
          </p:spPr>
        </p:pic>
        <p:pic>
          <p:nvPicPr>
            <p:cNvPr id="11" name="Imagen 37"/>
            <p:cNvPicPr>
              <a:picLocks noChangeAspect="1"/>
            </p:cNvPicPr>
            <p:nvPr/>
          </p:nvPicPr>
          <p:blipFill>
            <a:blip r:embed="rId5" cstate="print"/>
            <a:stretch>
              <a:fillRect/>
            </a:stretch>
          </p:blipFill>
          <p:spPr>
            <a:xfrm>
              <a:off x="1994323" y="3579630"/>
              <a:ext cx="1762125" cy="552450"/>
            </a:xfrm>
            <a:prstGeom prst="rect">
              <a:avLst/>
            </a:prstGeom>
          </p:spPr>
        </p:pic>
        <p:pic>
          <p:nvPicPr>
            <p:cNvPr id="12" name="Imagen 38"/>
            <p:cNvPicPr>
              <a:picLocks noChangeAspect="1"/>
            </p:cNvPicPr>
            <p:nvPr/>
          </p:nvPicPr>
          <p:blipFill>
            <a:blip r:embed="rId6" cstate="print"/>
            <a:stretch>
              <a:fillRect/>
            </a:stretch>
          </p:blipFill>
          <p:spPr>
            <a:xfrm>
              <a:off x="3628027" y="3234447"/>
              <a:ext cx="1674281" cy="466352"/>
            </a:xfrm>
            <a:prstGeom prst="rect">
              <a:avLst/>
            </a:prstGeom>
          </p:spPr>
        </p:pic>
        <p:pic>
          <p:nvPicPr>
            <p:cNvPr id="13" name="Imagen 39"/>
            <p:cNvPicPr>
              <a:picLocks noChangeAspect="1"/>
            </p:cNvPicPr>
            <p:nvPr/>
          </p:nvPicPr>
          <p:blipFill>
            <a:blip r:embed="rId7" cstate="print"/>
            <a:stretch>
              <a:fillRect/>
            </a:stretch>
          </p:blipFill>
          <p:spPr>
            <a:xfrm>
              <a:off x="5350652" y="2940775"/>
              <a:ext cx="1523768" cy="481190"/>
            </a:xfrm>
            <a:prstGeom prst="rect">
              <a:avLst/>
            </a:prstGeom>
          </p:spPr>
        </p:pic>
        <p:grpSp>
          <p:nvGrpSpPr>
            <p:cNvPr id="14" name="Grupo 42"/>
            <p:cNvGrpSpPr/>
            <p:nvPr/>
          </p:nvGrpSpPr>
          <p:grpSpPr>
            <a:xfrm>
              <a:off x="352098" y="1658649"/>
              <a:ext cx="8194787" cy="2186801"/>
              <a:chOff x="352098" y="1658649"/>
              <a:chExt cx="8194787" cy="2186801"/>
            </a:xfrm>
          </p:grpSpPr>
          <p:grpSp>
            <p:nvGrpSpPr>
              <p:cNvPr id="26" name="Grupo 35"/>
              <p:cNvGrpSpPr/>
              <p:nvPr/>
            </p:nvGrpSpPr>
            <p:grpSpPr>
              <a:xfrm>
                <a:off x="352098" y="1985147"/>
                <a:ext cx="6560380" cy="1860303"/>
                <a:chOff x="251520" y="1419860"/>
                <a:chExt cx="8735824" cy="2670176"/>
              </a:xfrm>
            </p:grpSpPr>
            <p:grpSp>
              <p:nvGrpSpPr>
                <p:cNvPr id="29" name="Grupo 30"/>
                <p:cNvGrpSpPr/>
                <p:nvPr/>
              </p:nvGrpSpPr>
              <p:grpSpPr>
                <a:xfrm>
                  <a:off x="251520" y="2702336"/>
                  <a:ext cx="8735824" cy="1375810"/>
                  <a:chOff x="251520" y="2702336"/>
                  <a:chExt cx="8951938" cy="1375810"/>
                </a:xfrm>
              </p:grpSpPr>
              <p:cxnSp>
                <p:nvCxnSpPr>
                  <p:cNvPr id="34" name="Conector angular 14"/>
                  <p:cNvCxnSpPr/>
                  <p:nvPr/>
                </p:nvCxnSpPr>
                <p:spPr>
                  <a:xfrm flipV="1">
                    <a:off x="251520" y="3618747"/>
                    <a:ext cx="4481784" cy="459399"/>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cxnSp>
                <p:nvCxnSpPr>
                  <p:cNvPr id="35" name="Conector angular 28"/>
                  <p:cNvCxnSpPr/>
                  <p:nvPr/>
                </p:nvCxnSpPr>
                <p:spPr>
                  <a:xfrm flipV="1">
                    <a:off x="2492412" y="3156007"/>
                    <a:ext cx="4481784" cy="459399"/>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cxnSp>
                <p:nvCxnSpPr>
                  <p:cNvPr id="36" name="Conector angular 29"/>
                  <p:cNvCxnSpPr/>
                  <p:nvPr/>
                </p:nvCxnSpPr>
                <p:spPr>
                  <a:xfrm flipV="1">
                    <a:off x="4721674" y="2702336"/>
                    <a:ext cx="4481784" cy="459399"/>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grpSp>
            <p:pic>
              <p:nvPicPr>
                <p:cNvPr id="30" name="Imagen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043" y="2754948"/>
                  <a:ext cx="1335088" cy="1335088"/>
                </a:xfrm>
                <a:prstGeom prst="rect">
                  <a:avLst/>
                </a:prstGeom>
              </p:spPr>
            </p:pic>
            <p:pic>
              <p:nvPicPr>
                <p:cNvPr id="31" name="Imagen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0566" y="2293847"/>
                  <a:ext cx="1335088" cy="1335088"/>
                </a:xfrm>
                <a:prstGeom prst="rect">
                  <a:avLst/>
                </a:prstGeom>
              </p:spPr>
            </p:pic>
            <p:pic>
              <p:nvPicPr>
                <p:cNvPr id="32" name="Imagen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325" y="1860255"/>
                  <a:ext cx="1335088" cy="1335088"/>
                </a:xfrm>
                <a:prstGeom prst="rect">
                  <a:avLst/>
                </a:prstGeom>
              </p:spPr>
            </p:pic>
            <p:pic>
              <p:nvPicPr>
                <p:cNvPr id="33" name="Imagen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2530" y="1419860"/>
                  <a:ext cx="1335088" cy="1335088"/>
                </a:xfrm>
                <a:prstGeom prst="rect">
                  <a:avLst/>
                </a:prstGeom>
              </p:spPr>
            </p:pic>
          </p:grpSp>
          <p:cxnSp>
            <p:nvCxnSpPr>
              <p:cNvPr id="27" name="Conector angular 40"/>
              <p:cNvCxnSpPr/>
              <p:nvPr/>
            </p:nvCxnSpPr>
            <p:spPr>
              <a:xfrm flipV="1">
                <a:off x="5262434" y="2542270"/>
                <a:ext cx="3284451" cy="320062"/>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pic>
            <p:nvPicPr>
              <p:cNvPr id="28" name="Imagen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1658649"/>
                <a:ext cx="1002617" cy="930152"/>
              </a:xfrm>
              <a:prstGeom prst="rect">
                <a:avLst/>
              </a:prstGeom>
            </p:spPr>
          </p:pic>
        </p:grpSp>
        <p:pic>
          <p:nvPicPr>
            <p:cNvPr id="15" name="Imagen 43"/>
            <p:cNvPicPr>
              <a:picLocks noChangeAspect="1"/>
            </p:cNvPicPr>
            <p:nvPr/>
          </p:nvPicPr>
          <p:blipFill>
            <a:blip r:embed="rId9" cstate="print"/>
            <a:stretch>
              <a:fillRect/>
            </a:stretch>
          </p:blipFill>
          <p:spPr>
            <a:xfrm>
              <a:off x="6933080" y="2604735"/>
              <a:ext cx="1788273" cy="388755"/>
            </a:xfrm>
            <a:prstGeom prst="rect">
              <a:avLst/>
            </a:prstGeom>
          </p:spPr>
        </p:pic>
        <p:sp>
          <p:nvSpPr>
            <p:cNvPr id="16" name="Rectángulo 44"/>
            <p:cNvSpPr/>
            <p:nvPr/>
          </p:nvSpPr>
          <p:spPr>
            <a:xfrm>
              <a:off x="657061" y="2477751"/>
              <a:ext cx="1156531" cy="41210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p>
          </p:txBody>
        </p:sp>
        <p:sp>
          <p:nvSpPr>
            <p:cNvPr id="17" name="Rectángulo 45"/>
            <p:cNvSpPr/>
            <p:nvPr/>
          </p:nvSpPr>
          <p:spPr>
            <a:xfrm>
              <a:off x="2211937" y="2171621"/>
              <a:ext cx="1156531" cy="41210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dirty="0"/>
            </a:p>
          </p:txBody>
        </p:sp>
        <p:sp>
          <p:nvSpPr>
            <p:cNvPr id="18" name="Rectángulo 46"/>
            <p:cNvSpPr/>
            <p:nvPr/>
          </p:nvSpPr>
          <p:spPr>
            <a:xfrm>
              <a:off x="3813585" y="1861989"/>
              <a:ext cx="1156531" cy="41210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dirty="0"/>
            </a:p>
          </p:txBody>
        </p:sp>
        <p:sp>
          <p:nvSpPr>
            <p:cNvPr id="19" name="Rectángulo 47"/>
            <p:cNvSpPr/>
            <p:nvPr/>
          </p:nvSpPr>
          <p:spPr>
            <a:xfrm>
              <a:off x="5579215" y="1537976"/>
              <a:ext cx="1156531" cy="412109"/>
            </a:xfrm>
            <a:prstGeom prst="rect">
              <a:avLst/>
            </a:prstGeom>
            <a:solidFill>
              <a:schemeClr val="accent2"/>
            </a:solidFill>
            <a:ln>
              <a:solidFill>
                <a:schemeClr val="accent2"/>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p>
          </p:txBody>
        </p:sp>
        <p:sp>
          <p:nvSpPr>
            <p:cNvPr id="20" name="Rectángulo 48"/>
            <p:cNvSpPr/>
            <p:nvPr/>
          </p:nvSpPr>
          <p:spPr>
            <a:xfrm>
              <a:off x="7231346" y="1178587"/>
              <a:ext cx="1156531" cy="41210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CuadroTexto 49"/>
            <p:cNvSpPr txBox="1"/>
            <p:nvPr/>
          </p:nvSpPr>
          <p:spPr>
            <a:xfrm>
              <a:off x="623267" y="2512088"/>
              <a:ext cx="1408641" cy="307777"/>
            </a:xfrm>
            <a:prstGeom prst="rect">
              <a:avLst/>
            </a:prstGeom>
            <a:noFill/>
          </p:spPr>
          <p:txBody>
            <a:bodyPr wrap="square" rtlCol="0">
              <a:spAutoFit/>
            </a:bodyPr>
            <a:lstStyle/>
            <a:p>
              <a:r>
                <a:rPr lang="es-CO" sz="1400" b="1" dirty="0">
                  <a:solidFill>
                    <a:schemeClr val="bg1"/>
                  </a:solidFill>
                </a:rPr>
                <a:t>10 empresas</a:t>
              </a:r>
            </a:p>
          </p:txBody>
        </p:sp>
        <p:sp>
          <p:nvSpPr>
            <p:cNvPr id="22" name="CuadroTexto 50"/>
            <p:cNvSpPr txBox="1"/>
            <p:nvPr/>
          </p:nvSpPr>
          <p:spPr>
            <a:xfrm>
              <a:off x="2161802" y="2223071"/>
              <a:ext cx="1359467" cy="338554"/>
            </a:xfrm>
            <a:prstGeom prst="rect">
              <a:avLst/>
            </a:prstGeom>
            <a:noFill/>
          </p:spPr>
          <p:txBody>
            <a:bodyPr wrap="square" rtlCol="0">
              <a:spAutoFit/>
            </a:bodyPr>
            <a:lstStyle/>
            <a:p>
              <a:r>
                <a:rPr lang="es-CO" sz="1600" b="1" dirty="0">
                  <a:solidFill>
                    <a:schemeClr val="bg1"/>
                  </a:solidFill>
                </a:rPr>
                <a:t>5 empresas</a:t>
              </a:r>
            </a:p>
          </p:txBody>
        </p:sp>
        <p:sp>
          <p:nvSpPr>
            <p:cNvPr id="23" name="CuadroTexto 51"/>
            <p:cNvSpPr txBox="1"/>
            <p:nvPr/>
          </p:nvSpPr>
          <p:spPr>
            <a:xfrm>
              <a:off x="3765213" y="1903041"/>
              <a:ext cx="1388766" cy="307777"/>
            </a:xfrm>
            <a:prstGeom prst="rect">
              <a:avLst/>
            </a:prstGeom>
            <a:noFill/>
          </p:spPr>
          <p:txBody>
            <a:bodyPr wrap="square" rtlCol="0">
              <a:spAutoFit/>
            </a:bodyPr>
            <a:lstStyle/>
            <a:p>
              <a:r>
                <a:rPr lang="es-CO" sz="1400" b="1" dirty="0">
                  <a:solidFill>
                    <a:schemeClr val="bg1"/>
                  </a:solidFill>
                </a:rPr>
                <a:t>13 empresas</a:t>
              </a:r>
            </a:p>
          </p:txBody>
        </p:sp>
        <p:sp>
          <p:nvSpPr>
            <p:cNvPr id="24" name="CuadroTexto 52"/>
            <p:cNvSpPr txBox="1"/>
            <p:nvPr/>
          </p:nvSpPr>
          <p:spPr>
            <a:xfrm>
              <a:off x="5529099" y="1558037"/>
              <a:ext cx="1376299" cy="338554"/>
            </a:xfrm>
            <a:prstGeom prst="rect">
              <a:avLst/>
            </a:prstGeom>
            <a:noFill/>
          </p:spPr>
          <p:txBody>
            <a:bodyPr wrap="square" rtlCol="0">
              <a:spAutoFit/>
            </a:bodyPr>
            <a:lstStyle/>
            <a:p>
              <a:r>
                <a:rPr lang="es-CO" sz="1600" b="1" dirty="0">
                  <a:solidFill>
                    <a:schemeClr val="bg1"/>
                  </a:solidFill>
                </a:rPr>
                <a:t>9 empresas</a:t>
              </a:r>
            </a:p>
          </p:txBody>
        </p:sp>
        <p:sp>
          <p:nvSpPr>
            <p:cNvPr id="25" name="CuadroTexto 53"/>
            <p:cNvSpPr txBox="1"/>
            <p:nvPr/>
          </p:nvSpPr>
          <p:spPr>
            <a:xfrm>
              <a:off x="7110192" y="1210811"/>
              <a:ext cx="1434047" cy="338554"/>
            </a:xfrm>
            <a:prstGeom prst="rect">
              <a:avLst/>
            </a:prstGeom>
            <a:noFill/>
          </p:spPr>
          <p:txBody>
            <a:bodyPr wrap="square" rtlCol="0">
              <a:spAutoFit/>
            </a:bodyPr>
            <a:lstStyle/>
            <a:p>
              <a:r>
                <a:rPr lang="es-CO" sz="1600" b="1" dirty="0">
                  <a:solidFill>
                    <a:schemeClr val="bg1"/>
                  </a:solidFill>
                </a:rPr>
                <a:t>17 empresas</a:t>
              </a:r>
            </a:p>
          </p:txBody>
        </p:sp>
      </p:grpSp>
      <p:sp>
        <p:nvSpPr>
          <p:cNvPr id="37" name="36 CuadroTexto"/>
          <p:cNvSpPr txBox="1"/>
          <p:nvPr/>
        </p:nvSpPr>
        <p:spPr>
          <a:xfrm>
            <a:off x="251520" y="4653136"/>
            <a:ext cx="8735823"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CO" sz="1400" b="1" dirty="0"/>
              <a:t>Mesas de trabajo: espacios de intercambio de experiencias y buenas prácticas, expertos en movilidad y promotores de estrategias específicas de movilidad.</a:t>
            </a:r>
          </a:p>
        </p:txBody>
      </p:sp>
      <p:sp>
        <p:nvSpPr>
          <p:cNvPr id="38" name="37 CuadroTexto"/>
          <p:cNvSpPr txBox="1"/>
          <p:nvPr/>
        </p:nvSpPr>
        <p:spPr>
          <a:xfrm>
            <a:off x="251520" y="5373217"/>
            <a:ext cx="8735824"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CO" sz="1400" b="1" dirty="0"/>
              <a:t>Boletines de movilidad empresarial.</a:t>
            </a:r>
          </a:p>
        </p:txBody>
      </p:sp>
      <p:sp>
        <p:nvSpPr>
          <p:cNvPr id="39" name="38 CuadroTexto"/>
          <p:cNvSpPr txBox="1"/>
          <p:nvPr/>
        </p:nvSpPr>
        <p:spPr>
          <a:xfrm>
            <a:off x="251521" y="5858107"/>
            <a:ext cx="873582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CO" sz="1400" b="1" i="1" dirty="0"/>
              <a:t>Guía para el desarrollo de Planes Empresariales de Movilidad Sostenible y Guía práctica del uso</a:t>
            </a:r>
          </a:p>
          <a:p>
            <a:r>
              <a:rPr lang="es-CO" sz="1400" b="1" i="1" dirty="0"/>
              <a:t> compartido del carro.</a:t>
            </a:r>
          </a:p>
        </p:txBody>
      </p:sp>
      <p:sp>
        <p:nvSpPr>
          <p:cNvPr id="40" name="7 Título"/>
          <p:cNvSpPr txBox="1">
            <a:spLocks/>
          </p:cNvSpPr>
          <p:nvPr/>
        </p:nvSpPr>
        <p:spPr>
          <a:xfrm>
            <a:off x="-35476" y="146258"/>
            <a:ext cx="4928636" cy="6605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F26A52"/>
                </a:solidFill>
              </a:rPr>
              <a:t>El proyecto de PEMS: ¿Cómo vamos en PEMS?</a:t>
            </a:r>
            <a:br>
              <a:rPr lang="es-ES" sz="2400" dirty="0">
                <a:solidFill>
                  <a:srgbClr val="007F9C"/>
                </a:solidFill>
                <a:latin typeface="Mentone Lig" pitchFamily="34" charset="0"/>
              </a:rPr>
            </a:br>
            <a:endParaRPr lang="es-ES" sz="1600" dirty="0">
              <a:solidFill>
                <a:schemeClr val="tx1">
                  <a:lumMod val="85000"/>
                  <a:lumOff val="15000"/>
                </a:schemeClr>
              </a:solidFill>
            </a:endParaRPr>
          </a:p>
        </p:txBody>
      </p:sp>
      <p:pic>
        <p:nvPicPr>
          <p:cNvPr id="4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12" y="637704"/>
            <a:ext cx="876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072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1897281" y="1980191"/>
            <a:ext cx="2803775" cy="135421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CO" sz="1400" dirty="0">
                <a:solidFill>
                  <a:schemeClr val="bg1">
                    <a:lumMod val="50000"/>
                  </a:schemeClr>
                </a:solidFill>
              </a:rPr>
              <a:t>Sede diagnóstico: </a:t>
            </a:r>
            <a:r>
              <a:rPr lang="es-CO" sz="1200" b="1" dirty="0">
                <a:solidFill>
                  <a:schemeClr val="accent3"/>
                </a:solidFill>
              </a:rPr>
              <a:t>Campus Universidad</a:t>
            </a:r>
          </a:p>
          <a:p>
            <a:pPr algn="just"/>
            <a:r>
              <a:rPr lang="es-CO" sz="1400" dirty="0">
                <a:solidFill>
                  <a:schemeClr val="bg1">
                    <a:lumMod val="50000"/>
                  </a:schemeClr>
                </a:solidFill>
              </a:rPr>
              <a:t>Número de encuestas usadas para el análisis: </a:t>
            </a:r>
            <a:r>
              <a:rPr lang="es-CO" sz="1400" b="1" dirty="0">
                <a:solidFill>
                  <a:schemeClr val="bg1">
                    <a:lumMod val="50000"/>
                  </a:schemeClr>
                </a:solidFill>
              </a:rPr>
              <a:t>3091</a:t>
            </a:r>
          </a:p>
          <a:p>
            <a:pPr algn="just"/>
            <a:r>
              <a:rPr lang="es-CO" sz="1400" dirty="0">
                <a:solidFill>
                  <a:schemeClr val="bg1">
                    <a:lumMod val="50000"/>
                  </a:schemeClr>
                </a:solidFill>
              </a:rPr>
              <a:t>La encuesta representa un </a:t>
            </a:r>
            <a:r>
              <a:rPr lang="es-CO" sz="1400" b="1" dirty="0">
                <a:solidFill>
                  <a:schemeClr val="bg1">
                    <a:lumMod val="50000"/>
                  </a:schemeClr>
                </a:solidFill>
              </a:rPr>
              <a:t>10%</a:t>
            </a:r>
            <a:r>
              <a:rPr lang="es-CO" sz="1400" dirty="0">
                <a:solidFill>
                  <a:schemeClr val="bg1">
                    <a:lumMod val="50000"/>
                  </a:schemeClr>
                </a:solidFill>
              </a:rPr>
              <a:t> de la población</a:t>
            </a:r>
          </a:p>
        </p:txBody>
      </p:sp>
      <p:sp>
        <p:nvSpPr>
          <p:cNvPr id="3" name="2 Marcador de contenido"/>
          <p:cNvSpPr>
            <a:spLocks noGrp="1"/>
          </p:cNvSpPr>
          <p:nvPr>
            <p:ph idx="1"/>
          </p:nvPr>
        </p:nvSpPr>
        <p:spPr>
          <a:xfrm>
            <a:off x="190443" y="1228409"/>
            <a:ext cx="4740561" cy="405759"/>
          </a:xfrm>
          <a:solidFill>
            <a:schemeClr val="bg1">
              <a:lumMod val="85000"/>
            </a:schemeClr>
          </a:solidFill>
        </p:spPr>
        <p:txBody>
          <a:bodyPr>
            <a:normAutofit fontScale="92500" lnSpcReduction="10000"/>
          </a:bodyPr>
          <a:lstStyle/>
          <a:p>
            <a:pPr marL="0" indent="0" algn="ctr">
              <a:buNone/>
            </a:pPr>
            <a:r>
              <a:rPr lang="es-CO" sz="2400" b="1" dirty="0">
                <a:solidFill>
                  <a:schemeClr val="bg1">
                    <a:lumMod val="50000"/>
                  </a:schemeClr>
                </a:solidFill>
              </a:rPr>
              <a:t>POBLACIÓN Y MUESTRA</a:t>
            </a:r>
            <a:endParaRPr lang="en-US" sz="2000" b="1" dirty="0">
              <a:solidFill>
                <a:schemeClr val="bg1">
                  <a:lumMod val="50000"/>
                </a:schemeClr>
              </a:solidFill>
            </a:endParaRPr>
          </a:p>
          <a:p>
            <a:pPr algn="ctr">
              <a:buNone/>
            </a:pPr>
            <a:endParaRPr lang="en-US" sz="2000" b="1" dirty="0">
              <a:solidFill>
                <a:schemeClr val="bg1">
                  <a:lumMod val="50000"/>
                </a:schemeClr>
              </a:solidFill>
            </a:endParaRPr>
          </a:p>
        </p:txBody>
      </p:sp>
      <p:sp>
        <p:nvSpPr>
          <p:cNvPr id="12" name="11 Marcador de número de diapositiva"/>
          <p:cNvSpPr>
            <a:spLocks noGrp="1"/>
          </p:cNvSpPr>
          <p:nvPr>
            <p:ph type="sldNum" sz="quarter" idx="12"/>
          </p:nvPr>
        </p:nvSpPr>
        <p:spPr/>
        <p:txBody>
          <a:bodyPr/>
          <a:lstStyle/>
          <a:p>
            <a:fld id="{7353C6B7-5DFA-4C37-A035-BDCADF9A1CC1}" type="slidenum">
              <a:rPr lang="es-ES" smtClean="0"/>
              <a:pPr/>
              <a:t>6</a:t>
            </a:fld>
            <a:endParaRPr lang="es-E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731000"/>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2" y="1886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 Marcador de contenido"/>
          <p:cNvSpPr txBox="1">
            <a:spLocks/>
          </p:cNvSpPr>
          <p:nvPr/>
        </p:nvSpPr>
        <p:spPr>
          <a:xfrm>
            <a:off x="1647844" y="3683893"/>
            <a:ext cx="5919738" cy="405759"/>
          </a:xfrm>
          <a:prstGeom prst="rect">
            <a:avLst/>
          </a:prstGeom>
          <a:solidFill>
            <a:schemeClr val="bg1">
              <a:lumMod val="85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400" b="1" dirty="0">
                <a:solidFill>
                  <a:schemeClr val="bg1">
                    <a:lumMod val="50000"/>
                  </a:schemeClr>
                </a:solidFill>
              </a:rPr>
              <a:t>CARACTERÍSTICAS DE LA MUESTRA</a:t>
            </a:r>
            <a:endParaRPr lang="en-US" sz="2000" b="1" dirty="0">
              <a:solidFill>
                <a:schemeClr val="bg1">
                  <a:lumMod val="50000"/>
                </a:schemeClr>
              </a:solidFill>
            </a:endParaRPr>
          </a:p>
        </p:txBody>
      </p:sp>
      <p:pic>
        <p:nvPicPr>
          <p:cNvPr id="2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 Características de la muestra</a:t>
            </a:r>
            <a:endParaRPr lang="es-ES" sz="1600" dirty="0">
              <a:solidFill>
                <a:schemeClr val="accent4">
                  <a:lumMod val="50000"/>
                </a:schemeClr>
              </a:solidFill>
            </a:endParaRPr>
          </a:p>
        </p:txBody>
      </p:sp>
      <p:sp>
        <p:nvSpPr>
          <p:cNvPr id="28" name="2 Marcador de contenido"/>
          <p:cNvSpPr txBox="1">
            <a:spLocks/>
          </p:cNvSpPr>
          <p:nvPr/>
        </p:nvSpPr>
        <p:spPr>
          <a:xfrm>
            <a:off x="5118946" y="1213921"/>
            <a:ext cx="3687490" cy="405759"/>
          </a:xfrm>
          <a:prstGeom prst="rect">
            <a:avLst/>
          </a:prstGeom>
          <a:solidFill>
            <a:schemeClr val="bg1">
              <a:lumMod val="85000"/>
            </a:schemeClr>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400" b="1" dirty="0">
                <a:solidFill>
                  <a:schemeClr val="bg1">
                    <a:lumMod val="50000"/>
                  </a:schemeClr>
                </a:solidFill>
              </a:rPr>
              <a:t>CARACTERÍSTICAS DE LA MUESTRA</a:t>
            </a:r>
            <a:endParaRPr lang="en-US" sz="2000" b="1" dirty="0">
              <a:solidFill>
                <a:schemeClr val="bg1">
                  <a:lumMod val="50000"/>
                </a:schemeClr>
              </a:solidFill>
            </a:endParaRPr>
          </a:p>
        </p:txBody>
      </p:sp>
      <p:sp>
        <p:nvSpPr>
          <p:cNvPr id="2" name="Elipse 1"/>
          <p:cNvSpPr/>
          <p:nvPr/>
        </p:nvSpPr>
        <p:spPr>
          <a:xfrm>
            <a:off x="351692" y="1922762"/>
            <a:ext cx="1452174" cy="1430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3091</a:t>
            </a:r>
            <a:r>
              <a:rPr lang="es-CO" sz="1100" dirty="0"/>
              <a:t> </a:t>
            </a:r>
          </a:p>
          <a:p>
            <a:pPr algn="ctr"/>
            <a:r>
              <a:rPr lang="es-CO" sz="1100" dirty="0"/>
              <a:t>Encuestados</a:t>
            </a:r>
            <a:endParaRPr lang="en-US" sz="1100" dirty="0"/>
          </a:p>
        </p:txBody>
      </p:sp>
      <p:graphicFrame>
        <p:nvGraphicFramePr>
          <p:cNvPr id="25" name="Gráfico 24"/>
          <p:cNvGraphicFramePr>
            <a:graphicFrameLocks/>
          </p:cNvGraphicFramePr>
          <p:nvPr>
            <p:extLst>
              <p:ext uri="{D42A27DB-BD31-4B8C-83A1-F6EECF244321}">
                <p14:modId xmlns:p14="http://schemas.microsoft.com/office/powerpoint/2010/main" val="1939215987"/>
              </p:ext>
            </p:extLst>
          </p:nvPr>
        </p:nvGraphicFramePr>
        <p:xfrm>
          <a:off x="5050218" y="1531758"/>
          <a:ext cx="3824945" cy="21376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Gráfico 26"/>
          <p:cNvGraphicFramePr>
            <a:graphicFrameLocks/>
          </p:cNvGraphicFramePr>
          <p:nvPr>
            <p:extLst>
              <p:ext uri="{D42A27DB-BD31-4B8C-83A1-F6EECF244321}">
                <p14:modId xmlns:p14="http://schemas.microsoft.com/office/powerpoint/2010/main" val="3656681165"/>
              </p:ext>
            </p:extLst>
          </p:nvPr>
        </p:nvGraphicFramePr>
        <p:xfrm>
          <a:off x="2027450" y="4055858"/>
          <a:ext cx="5347211" cy="2656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16671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Marcador de número de diapositiva"/>
          <p:cNvSpPr>
            <a:spLocks noGrp="1"/>
          </p:cNvSpPr>
          <p:nvPr>
            <p:ph type="sldNum" sz="quarter" idx="12"/>
          </p:nvPr>
        </p:nvSpPr>
        <p:spPr/>
        <p:txBody>
          <a:bodyPr/>
          <a:lstStyle/>
          <a:p>
            <a:fld id="{7353C6B7-5DFA-4C37-A035-BDCADF9A1CC1}" type="slidenum">
              <a:rPr lang="es-ES" smtClean="0"/>
              <a:pPr/>
              <a:t>7</a:t>
            </a:fld>
            <a:endParaRPr lang="es-E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731000"/>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536" y="188641"/>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2 Marcador de contenido"/>
          <p:cNvSpPr txBox="1">
            <a:spLocks/>
          </p:cNvSpPr>
          <p:nvPr/>
        </p:nvSpPr>
        <p:spPr>
          <a:xfrm>
            <a:off x="475207" y="1240331"/>
            <a:ext cx="8497934" cy="405759"/>
          </a:xfrm>
          <a:prstGeom prst="rect">
            <a:avLst/>
          </a:prstGeom>
          <a:solidFill>
            <a:schemeClr val="bg1">
              <a:lumMod val="85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400" b="1" dirty="0">
                <a:solidFill>
                  <a:schemeClr val="bg1">
                    <a:lumMod val="50000"/>
                  </a:schemeClr>
                </a:solidFill>
              </a:rPr>
              <a:t>Composición de encuestados</a:t>
            </a:r>
            <a:endParaRPr lang="en-US" sz="2000" b="1" dirty="0">
              <a:solidFill>
                <a:schemeClr val="bg1">
                  <a:lumMod val="50000"/>
                </a:schemeClr>
              </a:solidFill>
            </a:endParaRPr>
          </a:p>
          <a:p>
            <a:pPr algn="ctr">
              <a:buFont typeface="Arial" pitchFamily="34" charset="0"/>
              <a:buNone/>
            </a:pPr>
            <a:endParaRPr lang="en-US" sz="2000" b="1" dirty="0">
              <a:solidFill>
                <a:schemeClr val="bg1">
                  <a:lumMod val="50000"/>
                </a:schemeClr>
              </a:solidFill>
            </a:endParaRPr>
          </a:p>
          <a:p>
            <a:pPr algn="ctr">
              <a:buFont typeface="Arial" pitchFamily="34" charset="0"/>
              <a:buNone/>
            </a:pPr>
            <a:endParaRPr lang="en-US" sz="2000" b="1" dirty="0">
              <a:solidFill>
                <a:schemeClr val="bg1">
                  <a:lumMod val="50000"/>
                </a:schemeClr>
              </a:solidFill>
            </a:endParaRPr>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 Características de la muestra</a:t>
            </a:r>
            <a:endParaRPr lang="es-ES" sz="1600" dirty="0">
              <a:solidFill>
                <a:schemeClr val="accent4">
                  <a:lumMod val="50000"/>
                </a:schemeClr>
              </a:solidFill>
            </a:endParaRPr>
          </a:p>
        </p:txBody>
      </p:sp>
      <p:graphicFrame>
        <p:nvGraphicFramePr>
          <p:cNvPr id="17" name="Gráfico 16"/>
          <p:cNvGraphicFramePr>
            <a:graphicFrameLocks/>
          </p:cNvGraphicFramePr>
          <p:nvPr>
            <p:extLst>
              <p:ext uri="{D42A27DB-BD31-4B8C-83A1-F6EECF244321}">
                <p14:modId xmlns:p14="http://schemas.microsoft.com/office/powerpoint/2010/main" val="596306475"/>
              </p:ext>
            </p:extLst>
          </p:nvPr>
        </p:nvGraphicFramePr>
        <p:xfrm>
          <a:off x="1" y="1843807"/>
          <a:ext cx="9020176" cy="43148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02687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número de diapositiva"/>
          <p:cNvSpPr>
            <a:spLocks noGrp="1"/>
          </p:cNvSpPr>
          <p:nvPr>
            <p:ph type="sldNum" sz="quarter" idx="12"/>
          </p:nvPr>
        </p:nvSpPr>
        <p:spPr/>
        <p:txBody>
          <a:bodyPr/>
          <a:lstStyle/>
          <a:p>
            <a:fld id="{7353C6B7-5DFA-4C37-A035-BDCADF9A1CC1}" type="slidenum">
              <a:rPr lang="es-ES" smtClean="0"/>
              <a:pPr/>
              <a:t>8</a:t>
            </a:fld>
            <a:endParaRPr lang="es-ES"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1987" y="1886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Horarios</a:t>
            </a:r>
            <a:endParaRPr lang="es-ES" sz="1600" dirty="0">
              <a:solidFill>
                <a:schemeClr val="accent4">
                  <a:lumMod val="50000"/>
                </a:schemeClr>
              </a:solidFill>
            </a:endParaRPr>
          </a:p>
        </p:txBody>
      </p:sp>
      <p:sp>
        <p:nvSpPr>
          <p:cNvPr id="9" name="8 Redondear rectángulo de esquina sencilla"/>
          <p:cNvSpPr/>
          <p:nvPr/>
        </p:nvSpPr>
        <p:spPr>
          <a:xfrm>
            <a:off x="540167" y="5608646"/>
            <a:ext cx="8208912" cy="1112830"/>
          </a:xfrm>
          <a:prstGeom prst="round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600" dirty="0">
                <a:solidFill>
                  <a:schemeClr val="tx1"/>
                </a:solidFill>
              </a:rPr>
              <a:t>La distribución horaria de los viajes tiene un pico marcado de llegadas a la Universidad de 6:45 am a 7:15 am. En la tarde no hay una concentración significativa de salidas, aunque la mayor cantidad de registros se da entre las 4:00 pm y 6:15 pm.</a:t>
            </a:r>
          </a:p>
        </p:txBody>
      </p:sp>
      <p:graphicFrame>
        <p:nvGraphicFramePr>
          <p:cNvPr id="16" name="Gráfico 15"/>
          <p:cNvGraphicFramePr>
            <a:graphicFrameLocks/>
          </p:cNvGraphicFramePr>
          <p:nvPr>
            <p:extLst>
              <p:ext uri="{D42A27DB-BD31-4B8C-83A1-F6EECF244321}">
                <p14:modId xmlns:p14="http://schemas.microsoft.com/office/powerpoint/2010/main" val="2921018692"/>
              </p:ext>
            </p:extLst>
          </p:nvPr>
        </p:nvGraphicFramePr>
        <p:xfrm>
          <a:off x="0" y="871558"/>
          <a:ext cx="9143999" cy="45640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1142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466" y="1421371"/>
            <a:ext cx="4494007" cy="615553"/>
          </a:xfrm>
          <a:prstGeom prst="rect">
            <a:avLst/>
          </a:prstGeom>
        </p:spPr>
        <p:txBody>
          <a:bodyPr wrap="square">
            <a:spAutoFit/>
          </a:bodyPr>
          <a:lstStyle/>
          <a:p>
            <a:r>
              <a:rPr lang="es-ES" sz="1700" b="1" dirty="0">
                <a:solidFill>
                  <a:schemeClr val="bg1">
                    <a:lumMod val="50000"/>
                  </a:schemeClr>
                </a:solidFill>
              </a:rPr>
              <a:t>Distribución modal de los viajes hacia </a:t>
            </a:r>
          </a:p>
          <a:p>
            <a:r>
              <a:rPr lang="es-ES" sz="1700" b="1" dirty="0">
                <a:solidFill>
                  <a:schemeClr val="bg1">
                    <a:lumMod val="50000"/>
                  </a:schemeClr>
                </a:solidFill>
              </a:rPr>
              <a:t>la </a:t>
            </a:r>
            <a:r>
              <a:rPr lang="es-CO" sz="1700" b="1" dirty="0">
                <a:solidFill>
                  <a:schemeClr val="bg1">
                    <a:lumMod val="50000"/>
                  </a:schemeClr>
                </a:solidFill>
              </a:rPr>
              <a:t>Universidad</a:t>
            </a:r>
            <a:endParaRPr lang="en-US" sz="1700" b="1" dirty="0">
              <a:solidFill>
                <a:schemeClr val="bg1">
                  <a:lumMod val="50000"/>
                </a:schemeClr>
              </a:solidFill>
            </a:endParaRPr>
          </a:p>
        </p:txBody>
      </p:sp>
      <p:sp>
        <p:nvSpPr>
          <p:cNvPr id="7" name="6 Marcador de número de diapositiva"/>
          <p:cNvSpPr>
            <a:spLocks noGrp="1"/>
          </p:cNvSpPr>
          <p:nvPr>
            <p:ph type="sldNum" sz="quarter" idx="12"/>
          </p:nvPr>
        </p:nvSpPr>
        <p:spPr/>
        <p:txBody>
          <a:bodyPr/>
          <a:lstStyle/>
          <a:p>
            <a:fld id="{7353C6B7-5DFA-4C37-A035-BDCADF9A1CC1}" type="slidenum">
              <a:rPr lang="es-ES" smtClean="0"/>
              <a:pPr/>
              <a:t>9</a:t>
            </a:fld>
            <a:endParaRPr lang="es-ES" dirty="0"/>
          </a:p>
        </p:txBody>
      </p:sp>
      <p:pic>
        <p:nvPicPr>
          <p:cNvPr id="1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124" y="185040"/>
            <a:ext cx="755576" cy="5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6758384"/>
            <a:ext cx="9247188"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2" r="57224"/>
          <a:stretch/>
        </p:blipFill>
        <p:spPr bwMode="auto">
          <a:xfrm>
            <a:off x="1" y="783656"/>
            <a:ext cx="1337481" cy="127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7 Título"/>
          <p:cNvSpPr txBox="1">
            <a:spLocks/>
          </p:cNvSpPr>
          <p:nvPr/>
        </p:nvSpPr>
        <p:spPr>
          <a:xfrm>
            <a:off x="-25848" y="155886"/>
            <a:ext cx="4928636" cy="66052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chemeClr val="accent4">
                    <a:lumMod val="50000"/>
                  </a:schemeClr>
                </a:solidFill>
              </a:rPr>
              <a:t>¿Cómo se mueve la Universidad?</a:t>
            </a:r>
            <a:br>
              <a:rPr lang="es-ES" sz="2400" b="1" dirty="0">
                <a:solidFill>
                  <a:schemeClr val="accent4">
                    <a:lumMod val="50000"/>
                  </a:schemeClr>
                </a:solidFill>
              </a:rPr>
            </a:br>
            <a:r>
              <a:rPr lang="es-ES" sz="2400" b="1" dirty="0">
                <a:solidFill>
                  <a:schemeClr val="accent4">
                    <a:lumMod val="50000"/>
                  </a:schemeClr>
                </a:solidFill>
              </a:rPr>
              <a:t>Distribución modal de viajes</a:t>
            </a:r>
            <a:endParaRPr lang="es-ES" sz="1600" dirty="0">
              <a:solidFill>
                <a:schemeClr val="accent4">
                  <a:lumMod val="50000"/>
                </a:schemeClr>
              </a:solidFill>
            </a:endParaRPr>
          </a:p>
        </p:txBody>
      </p:sp>
      <p:sp>
        <p:nvSpPr>
          <p:cNvPr id="28" name="Rectangle 7"/>
          <p:cNvSpPr/>
          <p:nvPr/>
        </p:nvSpPr>
        <p:spPr>
          <a:xfrm>
            <a:off x="5371639" y="1429740"/>
            <a:ext cx="3824749" cy="615553"/>
          </a:xfrm>
          <a:prstGeom prst="rect">
            <a:avLst/>
          </a:prstGeom>
        </p:spPr>
        <p:txBody>
          <a:bodyPr wrap="square">
            <a:spAutoFit/>
          </a:bodyPr>
          <a:lstStyle/>
          <a:p>
            <a:r>
              <a:rPr lang="es-ES" sz="1700" b="1" dirty="0">
                <a:solidFill>
                  <a:schemeClr val="bg1">
                    <a:lumMod val="50000"/>
                  </a:schemeClr>
                </a:solidFill>
              </a:rPr>
              <a:t>Distribución modal de los viajes desde la Universidad</a:t>
            </a:r>
            <a:r>
              <a:rPr lang="es-ES_tradnl" sz="1700" b="1" dirty="0">
                <a:solidFill>
                  <a:schemeClr val="bg1">
                    <a:lumMod val="50000"/>
                  </a:schemeClr>
                </a:solidFill>
              </a:rPr>
              <a:t> </a:t>
            </a:r>
            <a:endParaRPr lang="en-US" sz="1700" b="1" dirty="0">
              <a:solidFill>
                <a:schemeClr val="bg1">
                  <a:lumMod val="50000"/>
                </a:schemeClr>
              </a:solidFill>
            </a:endParaRPr>
          </a:p>
        </p:txBody>
      </p:sp>
      <p:graphicFrame>
        <p:nvGraphicFramePr>
          <p:cNvPr id="11" name="Gráfico 10"/>
          <p:cNvGraphicFramePr>
            <a:graphicFrameLocks/>
          </p:cNvGraphicFramePr>
          <p:nvPr>
            <p:extLst>
              <p:ext uri="{D42A27DB-BD31-4B8C-83A1-F6EECF244321}">
                <p14:modId xmlns:p14="http://schemas.microsoft.com/office/powerpoint/2010/main" val="1220532643"/>
              </p:ext>
            </p:extLst>
          </p:nvPr>
        </p:nvGraphicFramePr>
        <p:xfrm>
          <a:off x="-76156" y="2036924"/>
          <a:ext cx="5622534" cy="45019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p:cNvGraphicFramePr>
            <a:graphicFrameLocks/>
          </p:cNvGraphicFramePr>
          <p:nvPr>
            <p:extLst>
              <p:ext uri="{D42A27DB-BD31-4B8C-83A1-F6EECF244321}">
                <p14:modId xmlns:p14="http://schemas.microsoft.com/office/powerpoint/2010/main" val="3393024512"/>
              </p:ext>
            </p:extLst>
          </p:nvPr>
        </p:nvGraphicFramePr>
        <p:xfrm>
          <a:off x="5232401" y="2288342"/>
          <a:ext cx="3963988" cy="40310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71286179"/>
      </p:ext>
    </p:extLst>
  </p:cSld>
  <p:clrMapOvr>
    <a:masterClrMapping/>
  </p:clrMapOvr>
</p:sld>
</file>

<file path=ppt/theme/theme1.xml><?xml version="1.0" encoding="utf-8"?>
<a:theme xmlns:a="http://schemas.openxmlformats.org/drawingml/2006/main" name="Tema de Office">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Personalizado 2">
      <a:majorFont>
        <a:latin typeface="AvenirNext LT Pro Cn"/>
        <a:ea typeface=""/>
        <a:cs typeface=""/>
      </a:majorFont>
      <a:minorFont>
        <a:latin typeface="AvenirNext LT Pro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3953</TotalTime>
  <Words>2885</Words>
  <Application>Microsoft Office PowerPoint</Application>
  <PresentationFormat>Presentación en pantalla (4:3)</PresentationFormat>
  <Paragraphs>366</Paragraphs>
  <Slides>46</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46</vt:i4>
      </vt:variant>
    </vt:vector>
  </HeadingPairs>
  <TitlesOfParts>
    <vt:vector size="53" baseType="lpstr">
      <vt:lpstr>Arial</vt:lpstr>
      <vt:lpstr>Avenir Medium</vt:lpstr>
      <vt:lpstr>AvenirNext LT Pro Cn</vt:lpstr>
      <vt:lpstr>Calibri</vt:lpstr>
      <vt:lpstr>Mentone Lig</vt:lpstr>
      <vt:lpstr>Wingdings</vt:lpstr>
      <vt:lpstr>Tema de Office</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Uso eficiente del automóvil</vt:lpstr>
      <vt:lpstr>Uso eficiente del automóvil</vt:lpstr>
      <vt:lpstr>Uso de modos más sostenibles</vt:lpstr>
      <vt:lpstr>Mejoras de infraestructura</vt:lpstr>
      <vt:lpstr>Presentación de PowerPoint</vt:lpstr>
      <vt:lpstr>Presentación de PowerPoint</vt:lpstr>
      <vt:lpstr>9.Pasos a seguir</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Rafael Franco</dc:creator>
  <cp:lastModifiedBy>Miguel Hoyos</cp:lastModifiedBy>
  <cp:revision>144</cp:revision>
  <dcterms:modified xsi:type="dcterms:W3CDTF">2016-08-17T01:08:21Z</dcterms:modified>
</cp:coreProperties>
</file>